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2.svg" ContentType="image/svg+xml"/>
  <Override PartName="/ppt/media/image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75" r:id="rId8"/>
  </p:sldMasterIdLst>
  <p:notesMasterIdLst>
    <p:notesMasterId r:id="rId10"/>
  </p:notesMasterIdLst>
  <p:handoutMasterIdLst>
    <p:handoutMasterId r:id="rId65"/>
  </p:handoutMasterIdLst>
  <p:sldIdLst>
    <p:sldId id="1454" r:id="rId9"/>
    <p:sldId id="1616" r:id="rId11"/>
    <p:sldId id="1280" r:id="rId12"/>
    <p:sldId id="1889" r:id="rId13"/>
    <p:sldId id="1316" r:id="rId14"/>
    <p:sldId id="1317" r:id="rId15"/>
    <p:sldId id="1318" r:id="rId16"/>
    <p:sldId id="1321" r:id="rId17"/>
    <p:sldId id="1919" r:id="rId18"/>
    <p:sldId id="1918" r:id="rId19"/>
    <p:sldId id="1322" r:id="rId20"/>
    <p:sldId id="1347" r:id="rId21"/>
    <p:sldId id="1348" r:id="rId22"/>
    <p:sldId id="1349" r:id="rId23"/>
    <p:sldId id="1890" r:id="rId24"/>
    <p:sldId id="1891" r:id="rId25"/>
    <p:sldId id="1270" r:id="rId26"/>
    <p:sldId id="1892" r:id="rId27"/>
    <p:sldId id="1893" r:id="rId28"/>
    <p:sldId id="1895" r:id="rId29"/>
    <p:sldId id="1894" r:id="rId30"/>
    <p:sldId id="1896" r:id="rId31"/>
    <p:sldId id="1897" r:id="rId32"/>
    <p:sldId id="1898" r:id="rId33"/>
    <p:sldId id="1899" r:id="rId34"/>
    <p:sldId id="1900" r:id="rId35"/>
    <p:sldId id="1901" r:id="rId36"/>
    <p:sldId id="1902" r:id="rId37"/>
    <p:sldId id="1903" r:id="rId38"/>
    <p:sldId id="1271" r:id="rId39"/>
    <p:sldId id="1332" r:id="rId40"/>
    <p:sldId id="1352" r:id="rId41"/>
    <p:sldId id="1351" r:id="rId42"/>
    <p:sldId id="1331" r:id="rId43"/>
    <p:sldId id="1909" r:id="rId44"/>
    <p:sldId id="1910" r:id="rId45"/>
    <p:sldId id="1911" r:id="rId46"/>
    <p:sldId id="1912" r:id="rId47"/>
    <p:sldId id="1913" r:id="rId48"/>
    <p:sldId id="1914" r:id="rId49"/>
    <p:sldId id="1915" r:id="rId50"/>
    <p:sldId id="1916" r:id="rId51"/>
    <p:sldId id="1917" r:id="rId52"/>
    <p:sldId id="1333" r:id="rId53"/>
    <p:sldId id="1337" r:id="rId54"/>
    <p:sldId id="1339" r:id="rId55"/>
    <p:sldId id="1340" r:id="rId56"/>
    <p:sldId id="1341" r:id="rId57"/>
    <p:sldId id="1904" r:id="rId58"/>
    <p:sldId id="1344" r:id="rId59"/>
    <p:sldId id="1353" r:id="rId60"/>
    <p:sldId id="1905" r:id="rId61"/>
    <p:sldId id="1346" r:id="rId62"/>
    <p:sldId id="1906" r:id="rId63"/>
    <p:sldId id="1907" r:id="rId64"/>
  </p:sldIdLst>
  <p:sldSz cx="12192000" cy="6858000"/>
  <p:notesSz cx="6858000" cy="9144000"/>
  <p:custDataLst>
    <p:tags r:id="rId6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2B26"/>
    <a:srgbClr val="FFFFE4"/>
    <a:srgbClr val="F9F9F9"/>
    <a:srgbClr val="8A8A8A"/>
    <a:srgbClr val="4C5252"/>
    <a:srgbClr val="AD2A26"/>
    <a:srgbClr val="48504F"/>
    <a:srgbClr val="B60206"/>
    <a:srgbClr val="49504F"/>
    <a:srgbClr val="B70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84" autoAdjust="0"/>
    <p:restoredTop sz="95026" autoAdjust="0"/>
  </p:normalViewPr>
  <p:slideViewPr>
    <p:cSldViewPr snapToGrid="0">
      <p:cViewPr varScale="1">
        <p:scale>
          <a:sx n="89" d="100"/>
          <a:sy n="89" d="100"/>
        </p:scale>
        <p:origin x="-22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41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9" Type="http://schemas.openxmlformats.org/officeDocument/2006/relationships/tags" Target="tags/tag1.xml"/><Relationship Id="rId68" Type="http://schemas.openxmlformats.org/officeDocument/2006/relationships/tableStyles" Target="tableStyles.xml"/><Relationship Id="rId67" Type="http://schemas.openxmlformats.org/officeDocument/2006/relationships/viewProps" Target="viewProps.xml"/><Relationship Id="rId66" Type="http://schemas.openxmlformats.org/officeDocument/2006/relationships/presProps" Target="presProps.xml"/><Relationship Id="rId65" Type="http://schemas.openxmlformats.org/officeDocument/2006/relationships/handoutMaster" Target="handoutMasters/handoutMaster1.xml"/><Relationship Id="rId64" Type="http://schemas.openxmlformats.org/officeDocument/2006/relationships/slide" Target="slides/slide55.xml"/><Relationship Id="rId63" Type="http://schemas.openxmlformats.org/officeDocument/2006/relationships/slide" Target="slides/slide54.xml"/><Relationship Id="rId62" Type="http://schemas.openxmlformats.org/officeDocument/2006/relationships/slide" Target="slides/slide53.xml"/><Relationship Id="rId61" Type="http://schemas.openxmlformats.org/officeDocument/2006/relationships/slide" Target="slides/slide52.xml"/><Relationship Id="rId60" Type="http://schemas.openxmlformats.org/officeDocument/2006/relationships/slide" Target="slides/slide51.xml"/><Relationship Id="rId6" Type="http://schemas.openxmlformats.org/officeDocument/2006/relationships/slideMaster" Target="slideMasters/slideMaster5.xml"/><Relationship Id="rId59" Type="http://schemas.openxmlformats.org/officeDocument/2006/relationships/slide" Target="slides/slide50.xml"/><Relationship Id="rId58" Type="http://schemas.openxmlformats.org/officeDocument/2006/relationships/slide" Target="slides/slide49.xml"/><Relationship Id="rId57" Type="http://schemas.openxmlformats.org/officeDocument/2006/relationships/slide" Target="slides/slide48.xml"/><Relationship Id="rId56" Type="http://schemas.openxmlformats.org/officeDocument/2006/relationships/slide" Target="slides/slide47.xml"/><Relationship Id="rId55" Type="http://schemas.openxmlformats.org/officeDocument/2006/relationships/slide" Target="slides/slide46.xml"/><Relationship Id="rId54" Type="http://schemas.openxmlformats.org/officeDocument/2006/relationships/slide" Target="slides/slide45.xml"/><Relationship Id="rId53" Type="http://schemas.openxmlformats.org/officeDocument/2006/relationships/slide" Target="slides/slide44.xml"/><Relationship Id="rId52" Type="http://schemas.openxmlformats.org/officeDocument/2006/relationships/slide" Target="slides/slide43.xml"/><Relationship Id="rId51" Type="http://schemas.openxmlformats.org/officeDocument/2006/relationships/slide" Target="slides/slide42.xml"/><Relationship Id="rId50" Type="http://schemas.openxmlformats.org/officeDocument/2006/relationships/slide" Target="slides/slide41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40.xml"/><Relationship Id="rId48" Type="http://schemas.openxmlformats.org/officeDocument/2006/relationships/slide" Target="slides/slide39.xml"/><Relationship Id="rId47" Type="http://schemas.openxmlformats.org/officeDocument/2006/relationships/slide" Target="slides/slide38.xml"/><Relationship Id="rId46" Type="http://schemas.openxmlformats.org/officeDocument/2006/relationships/slide" Target="slides/slide37.xml"/><Relationship Id="rId45" Type="http://schemas.openxmlformats.org/officeDocument/2006/relationships/slide" Target="slides/slide36.xml"/><Relationship Id="rId44" Type="http://schemas.openxmlformats.org/officeDocument/2006/relationships/slide" Target="slides/slide35.xml"/><Relationship Id="rId43" Type="http://schemas.openxmlformats.org/officeDocument/2006/relationships/slide" Target="slides/slide34.xml"/><Relationship Id="rId42" Type="http://schemas.openxmlformats.org/officeDocument/2006/relationships/slide" Target="slides/slide33.xml"/><Relationship Id="rId41" Type="http://schemas.openxmlformats.org/officeDocument/2006/relationships/slide" Target="slides/slide32.xml"/><Relationship Id="rId40" Type="http://schemas.openxmlformats.org/officeDocument/2006/relationships/slide" Target="slides/slide31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30.xml"/><Relationship Id="rId38" Type="http://schemas.openxmlformats.org/officeDocument/2006/relationships/slide" Target="slides/slide29.xml"/><Relationship Id="rId37" Type="http://schemas.openxmlformats.org/officeDocument/2006/relationships/slide" Target="slides/slide28.xml"/><Relationship Id="rId36" Type="http://schemas.openxmlformats.org/officeDocument/2006/relationships/slide" Target="slides/slide27.xml"/><Relationship Id="rId35" Type="http://schemas.openxmlformats.org/officeDocument/2006/relationships/slide" Target="slides/slide26.xml"/><Relationship Id="rId34" Type="http://schemas.openxmlformats.org/officeDocument/2006/relationships/slide" Target="slides/slide25.xml"/><Relationship Id="rId33" Type="http://schemas.openxmlformats.org/officeDocument/2006/relationships/slide" Target="slides/slide24.xml"/><Relationship Id="rId32" Type="http://schemas.openxmlformats.org/officeDocument/2006/relationships/slide" Target="slides/slide23.xml"/><Relationship Id="rId31" Type="http://schemas.openxmlformats.org/officeDocument/2006/relationships/slide" Target="slides/slide22.xml"/><Relationship Id="rId30" Type="http://schemas.openxmlformats.org/officeDocument/2006/relationships/slide" Target="slides/slide2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0.xml"/><Relationship Id="rId28" Type="http://schemas.openxmlformats.org/officeDocument/2006/relationships/slide" Target="slides/slide19.xml"/><Relationship Id="rId27" Type="http://schemas.openxmlformats.org/officeDocument/2006/relationships/slide" Target="slides/slide18.xml"/><Relationship Id="rId26" Type="http://schemas.openxmlformats.org/officeDocument/2006/relationships/slide" Target="slides/slide17.xml"/><Relationship Id="rId25" Type="http://schemas.openxmlformats.org/officeDocument/2006/relationships/slide" Target="slides/slide16.xml"/><Relationship Id="rId24" Type="http://schemas.openxmlformats.org/officeDocument/2006/relationships/slide" Target="slides/slide15.xml"/><Relationship Id="rId23" Type="http://schemas.openxmlformats.org/officeDocument/2006/relationships/slide" Target="slides/slide14.xml"/><Relationship Id="rId22" Type="http://schemas.openxmlformats.org/officeDocument/2006/relationships/slide" Target="slides/slide13.xml"/><Relationship Id="rId21" Type="http://schemas.openxmlformats.org/officeDocument/2006/relationships/slide" Target="slides/slide12.xml"/><Relationship Id="rId20" Type="http://schemas.openxmlformats.org/officeDocument/2006/relationships/slide" Target="slides/slide11.xml"/><Relationship Id="rId2" Type="http://schemas.openxmlformats.org/officeDocument/2006/relationships/theme" Target="theme/theme1.xml"/><Relationship Id="rId19" Type="http://schemas.openxmlformats.org/officeDocument/2006/relationships/slide" Target="slides/slide10.xml"/><Relationship Id="rId18" Type="http://schemas.openxmlformats.org/officeDocument/2006/relationships/slide" Target="slides/slide9.xml"/><Relationship Id="rId17" Type="http://schemas.openxmlformats.org/officeDocument/2006/relationships/slide" Target="slides/slide8.xml"/><Relationship Id="rId16" Type="http://schemas.openxmlformats.org/officeDocument/2006/relationships/slide" Target="slides/slide7.xml"/><Relationship Id="rId15" Type="http://schemas.openxmlformats.org/officeDocument/2006/relationships/slide" Target="slides/slide6.xml"/><Relationship Id="rId14" Type="http://schemas.openxmlformats.org/officeDocument/2006/relationships/slide" Target="slides/slide5.xml"/><Relationship Id="rId13" Type="http://schemas.openxmlformats.org/officeDocument/2006/relationships/slide" Target="slides/slide4.xml"/><Relationship Id="rId12" Type="http://schemas.openxmlformats.org/officeDocument/2006/relationships/slide" Target="slides/slide3.xml"/><Relationship Id="rId11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DFD10-C36A-A44C-AC52-E91D9A58CF7E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0B397-CD8F-1C4C-97BB-ADF18DDD1C0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7ACF5-0677-4CC5-89ED-AE83D3F585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版式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2244725"/>
            <a:ext cx="10541000" cy="1158875"/>
          </a:xfrm>
          <a:prstGeom prst="rect">
            <a:avLst/>
          </a:prstGeom>
        </p:spPr>
        <p:txBody>
          <a:bodyPr anchor="ctr"/>
          <a:lstStyle>
            <a:lvl1pPr>
              <a:defRPr sz="7200" b="0" i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r>
              <a:rPr kumimoji="1" lang="zh-CN" altLang="en-US" dirty="0"/>
              <a:t>主标题</a:t>
            </a:r>
            <a:endParaRPr kumimoji="1"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454401"/>
            <a:ext cx="10540999" cy="630237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</a:lstStyle>
          <a:p>
            <a:pPr lvl="0"/>
            <a:r>
              <a:rPr kumimoji="1" lang="zh-CN" altLang="en-US" dirty="0"/>
              <a:t>副标题内容，如若没有可以删除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（无编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12212"/>
            <a:ext cx="9845675" cy="45478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此为正文内容，字体不可改，阿里巴巴普惠体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0749"/>
            <a:ext cx="9845675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（数字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719119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79" y="1598036"/>
            <a:ext cx="10719120" cy="4219575"/>
          </a:xfrm>
          <a:prstGeom prst="rect">
            <a:avLst/>
          </a:prstGeom>
        </p:spPr>
        <p:txBody>
          <a:bodyPr/>
          <a:lstStyle>
            <a:lvl1pPr marL="360045" indent="-360045">
              <a:lnSpc>
                <a:spcPct val="150000"/>
              </a:lnSpc>
              <a:buClr>
                <a:srgbClr val="404040"/>
              </a:buClr>
              <a:buSzPct val="85000"/>
              <a:buFont typeface="+mj-lt"/>
              <a:buAutoNum type="arabicPeriod"/>
              <a:def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720090" indent="-360045">
              <a:lnSpc>
                <a:spcPct val="150000"/>
              </a:lnSpc>
              <a:buFont typeface="+mj-lt"/>
              <a:buAutoNum type="arabicPeriod"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+mj-ea"/>
              <a:buAutoNum type="circleNumDbPlain"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+项目编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233"/>
            <a:ext cx="10748057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18707"/>
            <a:ext cx="10748057" cy="4219575"/>
          </a:xfrm>
          <a:prstGeom prst="rect">
            <a:avLst/>
          </a:prstGeom>
        </p:spPr>
        <p:txBody>
          <a:bodyPr/>
          <a:lstStyle>
            <a:lvl1pPr marL="360045" indent="-360045">
              <a:lnSpc>
                <a:spcPct val="150000"/>
              </a:lnSpc>
              <a:buClr>
                <a:srgbClr val="404040"/>
              </a:buClr>
              <a:buSzPct val="85000"/>
              <a:buFont typeface="Wingdings" panose="05000000000000000000" pitchFamily="2" charset="2"/>
              <a:buChar char="l"/>
              <a:defRPr lang="zh-CN" altLang="en-US" sz="16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455" indent="-358775">
              <a:buFont typeface="Wingdings" panose="05000000000000000000" pitchFamily="2" charset="2"/>
              <a:buChar char="l"/>
              <a:defRPr lang="en-US" altLang="zh-CN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buFont typeface="Wingdings" panose="05000000000000000000" pitchFamily="2" charset="2"/>
              <a:buChar char="l"/>
              <a:defRPr lang="zh-CN" altLang="en-US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3pPr>
          </a:lstStyle>
          <a:p>
            <a:pPr lvl="0"/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marL="720090" lvl="1" indent="-36004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anose="05000000000000000000" pitchFamily="2" charset="2"/>
              <a:buChar char="p"/>
            </a:pPr>
            <a:r>
              <a:rPr lang="zh-CN" altLang="en-US" dirty="0"/>
              <a:t>技术特性</a:t>
            </a:r>
            <a:r>
              <a:rPr lang="en-US" altLang="zh-CN" dirty="0"/>
              <a:t>1</a:t>
            </a:r>
            <a:endParaRPr lang="en-US" altLang="zh-CN" dirty="0"/>
          </a:p>
          <a:p>
            <a:pPr marL="720090" lvl="1" indent="-36004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anose="05000000000000000000" pitchFamily="2" charset="2"/>
              <a:buChar char="p"/>
            </a:pPr>
            <a:r>
              <a:rPr lang="zh-CN" altLang="en-US" dirty="0"/>
              <a:t>技术特性</a:t>
            </a:r>
            <a:r>
              <a:rPr lang="en-US" altLang="zh-CN" dirty="0"/>
              <a:t>2</a:t>
            </a:r>
            <a:endParaRPr lang="en-US" altLang="zh-CN" dirty="0"/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</a:pPr>
            <a:r>
              <a:rPr lang="zh-CN" altLang="en-US" dirty="0"/>
              <a:t>要点</a:t>
            </a:r>
            <a:r>
              <a:rPr lang="en-US" altLang="zh-CN" dirty="0"/>
              <a:t>1</a:t>
            </a:r>
            <a:endParaRPr lang="en-US" altLang="zh-CN" dirty="0"/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</a:pPr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由发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744805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案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806306" y="1056254"/>
            <a:ext cx="1228476" cy="528956"/>
            <a:chOff x="852891" y="1026849"/>
            <a:chExt cx="1228476" cy="528956"/>
          </a:xfrm>
        </p:grpSpPr>
        <p:sp>
          <p:nvSpPr>
            <p:cNvPr id="7" name="矩形 6"/>
            <p:cNvSpPr/>
            <p:nvPr/>
          </p:nvSpPr>
          <p:spPr>
            <a:xfrm>
              <a:off x="1047050" y="1144435"/>
              <a:ext cx="1000826" cy="376390"/>
            </a:xfrm>
            <a:prstGeom prst="rect">
              <a:avLst/>
            </a:prstGeom>
            <a:noFill/>
            <a:ln w="127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六边形 7"/>
            <p:cNvSpPr/>
            <p:nvPr/>
          </p:nvSpPr>
          <p:spPr>
            <a:xfrm rot="5400000">
              <a:off x="821086" y="1126435"/>
              <a:ext cx="461175" cy="397565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TextBox 2"/>
            <p:cNvSpPr txBox="1">
              <a:spLocks noChangeArrowheads="1"/>
            </p:cNvSpPr>
            <p:nvPr/>
          </p:nvSpPr>
          <p:spPr bwMode="auto">
            <a:xfrm>
              <a:off x="1306172" y="1026849"/>
              <a:ext cx="775195" cy="51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B60206"/>
                  </a:solidFill>
                  <a:latin typeface="Alibaba PuHuiTi M" pitchFamily="18" charset="-122"/>
                  <a:ea typeface="Alibaba PuHuiTi M" pitchFamily="18" charset="-122"/>
                  <a:cs typeface="Alibaba PuHuiTi M" pitchFamily="18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AD2B26"/>
                  </a:solidFill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案例</a:t>
              </a:r>
              <a:endParaRPr lang="zh-CN" altLang="en-US" dirty="0">
                <a:solidFill>
                  <a:srgbClr val="AD2B26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endParaRPr>
            </a:p>
          </p:txBody>
        </p:sp>
      </p:grpSp>
      <p:sp>
        <p:nvSpPr>
          <p:cNvPr id="11" name="文本占位符 9"/>
          <p:cNvSpPr>
            <a:spLocks noGrp="1"/>
          </p:cNvSpPr>
          <p:nvPr>
            <p:ph type="body" sz="quarter" idx="10" hasCustomPrompt="1"/>
          </p:nvPr>
        </p:nvSpPr>
        <p:spPr>
          <a:xfrm>
            <a:off x="2195450" y="1103440"/>
            <a:ext cx="9214230" cy="517190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>
              <a:spcBef>
                <a:spcPct val="0"/>
              </a:spcBef>
            </a:pPr>
            <a:r>
              <a:rPr lang="zh-CN" altLang="en-US" dirty="0"/>
              <a:t>案例标题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2195450" y="1743280"/>
            <a:ext cx="9214230" cy="37623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此为案例内容，字体不可改，阿里巴巴普惠体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  <a:endParaRPr lang="zh-CN" altLang="en-US" dirty="0"/>
          </a:p>
        </p:txBody>
      </p: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9623" y="1246948"/>
            <a:ext cx="201682" cy="201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步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806306" y="1060146"/>
            <a:ext cx="1228476" cy="528956"/>
            <a:chOff x="852891" y="1026849"/>
            <a:chExt cx="1228476" cy="528956"/>
          </a:xfrm>
        </p:grpSpPr>
        <p:sp>
          <p:nvSpPr>
            <p:cNvPr id="7" name="矩形 6"/>
            <p:cNvSpPr/>
            <p:nvPr/>
          </p:nvSpPr>
          <p:spPr>
            <a:xfrm>
              <a:off x="1047050" y="1144435"/>
              <a:ext cx="1000826" cy="376390"/>
            </a:xfrm>
            <a:prstGeom prst="rect">
              <a:avLst/>
            </a:prstGeom>
            <a:noFill/>
            <a:ln w="127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六边形 7"/>
            <p:cNvSpPr/>
            <p:nvPr/>
          </p:nvSpPr>
          <p:spPr>
            <a:xfrm rot="5400000">
              <a:off x="821086" y="1126435"/>
              <a:ext cx="461175" cy="397565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TextBox 2"/>
            <p:cNvSpPr txBox="1">
              <a:spLocks noChangeArrowheads="1"/>
            </p:cNvSpPr>
            <p:nvPr/>
          </p:nvSpPr>
          <p:spPr bwMode="auto">
            <a:xfrm>
              <a:off x="1306172" y="1026849"/>
              <a:ext cx="775195" cy="51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B60206"/>
                  </a:solidFill>
                  <a:latin typeface="Alibaba PuHuiTi M" pitchFamily="18" charset="-122"/>
                  <a:ea typeface="Alibaba PuHuiTi M" pitchFamily="18" charset="-122"/>
                  <a:cs typeface="Alibaba PuHuiTi M" pitchFamily="18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AD2B26"/>
                  </a:solidFill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步骤</a:t>
              </a:r>
              <a:endParaRPr lang="zh-CN" altLang="en-US" dirty="0">
                <a:solidFill>
                  <a:srgbClr val="AD2B26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endParaRPr>
            </a:p>
          </p:txBody>
        </p:sp>
      </p:grpSp>
      <p:sp>
        <p:nvSpPr>
          <p:cNvPr id="11" name="文本占位符 9"/>
          <p:cNvSpPr>
            <a:spLocks noGrp="1"/>
          </p:cNvSpPr>
          <p:nvPr>
            <p:ph type="body" sz="quarter" idx="10" hasCustomPrompt="1"/>
          </p:nvPr>
        </p:nvSpPr>
        <p:spPr>
          <a:xfrm>
            <a:off x="2195450" y="1107332"/>
            <a:ext cx="9214230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dirty="0"/>
              <a:t>步骤标题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2195450" y="1747172"/>
            <a:ext cx="9214230" cy="421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此为案例内容，字体不可改，阿里巴巴普惠体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  <a:endParaRPr lang="zh-CN" altLang="en-US" dirty="0"/>
          </a:p>
        </p:txBody>
      </p: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9623" y="1250840"/>
            <a:ext cx="201682" cy="201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806306" y="1054782"/>
            <a:ext cx="1228476" cy="528956"/>
            <a:chOff x="852891" y="1026849"/>
            <a:chExt cx="1228476" cy="528956"/>
          </a:xfrm>
        </p:grpSpPr>
        <p:sp>
          <p:nvSpPr>
            <p:cNvPr id="7" name="矩形 6"/>
            <p:cNvSpPr/>
            <p:nvPr/>
          </p:nvSpPr>
          <p:spPr>
            <a:xfrm>
              <a:off x="1047050" y="1144435"/>
              <a:ext cx="1000826" cy="376390"/>
            </a:xfrm>
            <a:prstGeom prst="rect">
              <a:avLst/>
            </a:prstGeom>
            <a:noFill/>
            <a:ln w="127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六边形 7"/>
            <p:cNvSpPr/>
            <p:nvPr/>
          </p:nvSpPr>
          <p:spPr>
            <a:xfrm rot="5400000">
              <a:off x="821086" y="1126435"/>
              <a:ext cx="461175" cy="397565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TextBox 2"/>
            <p:cNvSpPr txBox="1">
              <a:spLocks noChangeArrowheads="1"/>
            </p:cNvSpPr>
            <p:nvPr/>
          </p:nvSpPr>
          <p:spPr bwMode="auto">
            <a:xfrm>
              <a:off x="1306172" y="1026849"/>
              <a:ext cx="775195" cy="51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B60206"/>
                  </a:solidFill>
                  <a:latin typeface="Alibaba PuHuiTi M" pitchFamily="18" charset="-122"/>
                  <a:ea typeface="Alibaba PuHuiTi M" pitchFamily="18" charset="-122"/>
                  <a:cs typeface="Alibaba PuHuiTi M" pitchFamily="18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AD2B26"/>
                  </a:solidFill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练习</a:t>
              </a:r>
              <a:endParaRPr lang="zh-CN" altLang="en-US" dirty="0">
                <a:solidFill>
                  <a:srgbClr val="AD2B26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endParaRPr>
            </a:p>
          </p:txBody>
        </p:sp>
      </p:grpSp>
      <p:sp>
        <p:nvSpPr>
          <p:cNvPr id="11" name="文本占位符 9"/>
          <p:cNvSpPr>
            <a:spLocks noGrp="1"/>
          </p:cNvSpPr>
          <p:nvPr>
            <p:ph type="body" sz="quarter" idx="10" hasCustomPrompt="1"/>
          </p:nvPr>
        </p:nvSpPr>
        <p:spPr>
          <a:xfrm>
            <a:off x="2195450" y="1101968"/>
            <a:ext cx="9214230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dirty="0"/>
              <a:t>练习标题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2195450" y="1741808"/>
            <a:ext cx="9214230" cy="421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此为练习内容，字体不可改，阿里巴巴普惠体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  <a:endParaRPr lang="zh-CN" altLang="en-US" dirty="0"/>
          </a:p>
        </p:txBody>
      </p:sp>
      <p:pic>
        <p:nvPicPr>
          <p:cNvPr id="13" name="图形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9623" y="1245476"/>
            <a:ext cx="201682" cy="201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思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六边形 27"/>
          <p:cNvSpPr/>
          <p:nvPr userDrawn="1"/>
        </p:nvSpPr>
        <p:spPr>
          <a:xfrm rot="5400000">
            <a:off x="941355" y="3506918"/>
            <a:ext cx="1225219" cy="1056223"/>
          </a:xfrm>
          <a:prstGeom prst="hexagon">
            <a:avLst/>
          </a:prstGeom>
          <a:noFill/>
          <a:ln w="12700">
            <a:solidFill>
              <a:srgbClr val="51515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3" name="六边形 22"/>
          <p:cNvSpPr/>
          <p:nvPr userDrawn="1"/>
        </p:nvSpPr>
        <p:spPr>
          <a:xfrm rot="5400000">
            <a:off x="1484022" y="2527438"/>
            <a:ext cx="1944550" cy="1676336"/>
          </a:xfrm>
          <a:prstGeom prst="hexagon">
            <a:avLst/>
          </a:prstGeom>
          <a:solidFill>
            <a:schemeClr val="bg1"/>
          </a:solidFill>
          <a:ln w="114300">
            <a:solidFill>
              <a:srgbClr val="AD2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36556"/>
            <a:ext cx="5760538" cy="4710244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600" indent="0">
              <a:buNone/>
              <a:defRPr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7" name="标题占位符 1"/>
          <p:cNvSpPr txBox="1">
            <a:spLocks noChangeArrowheads="1"/>
          </p:cNvSpPr>
          <p:nvPr userDrawn="1"/>
        </p:nvSpPr>
        <p:spPr bwMode="auto">
          <a:xfrm>
            <a:off x="1695420" y="2882670"/>
            <a:ext cx="1567542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40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思考</a:t>
            </a:r>
            <a:endParaRPr lang="zh-CN" altLang="en-US" sz="4000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4" name="六边形 23"/>
          <p:cNvSpPr/>
          <p:nvPr userDrawn="1"/>
        </p:nvSpPr>
        <p:spPr>
          <a:xfrm rot="5400000">
            <a:off x="3294074" y="2149103"/>
            <a:ext cx="566610" cy="488457"/>
          </a:xfrm>
          <a:prstGeom prst="hexagon">
            <a:avLst/>
          </a:prstGeom>
          <a:solidFill>
            <a:srgbClr val="AD2B2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六边形 24"/>
          <p:cNvSpPr/>
          <p:nvPr userDrawn="1"/>
        </p:nvSpPr>
        <p:spPr>
          <a:xfrm rot="5400000">
            <a:off x="1198356" y="4126436"/>
            <a:ext cx="298934" cy="257702"/>
          </a:xfrm>
          <a:prstGeom prst="hexagon">
            <a:avLst/>
          </a:prstGeom>
          <a:solidFill>
            <a:srgbClr val="49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六边形 25"/>
          <p:cNvSpPr/>
          <p:nvPr userDrawn="1"/>
        </p:nvSpPr>
        <p:spPr>
          <a:xfrm rot="5400000">
            <a:off x="3642476" y="4385265"/>
            <a:ext cx="566612" cy="488459"/>
          </a:xfrm>
          <a:prstGeom prst="hexagon">
            <a:avLst/>
          </a:prstGeom>
          <a:noFill/>
          <a:ln w="19050">
            <a:solidFill>
              <a:srgbClr val="AD2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六边形 29"/>
          <p:cNvSpPr/>
          <p:nvPr userDrawn="1"/>
        </p:nvSpPr>
        <p:spPr>
          <a:xfrm rot="5400000">
            <a:off x="1190641" y="1715050"/>
            <a:ext cx="854974" cy="737047"/>
          </a:xfrm>
          <a:prstGeom prst="hexagon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总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63040"/>
            <a:ext cx="5760538" cy="451104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600" indent="0">
              <a:buNone/>
              <a:defRPr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0" name="标题占位符 1"/>
          <p:cNvSpPr txBox="1">
            <a:spLocks noChangeArrowheads="1"/>
          </p:cNvSpPr>
          <p:nvPr userDrawn="1"/>
        </p:nvSpPr>
        <p:spPr bwMode="auto">
          <a:xfrm>
            <a:off x="0" y="2889250"/>
            <a:ext cx="5105400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9pPr>
          </a:lstStyle>
          <a:p>
            <a:pPr algn="ctr">
              <a:defRPr/>
            </a:pPr>
            <a:r>
              <a:rPr lang="zh-CN" altLang="en-US" sz="4800" kern="0" dirty="0">
                <a:solidFill>
                  <a:schemeClr val="bg1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总结</a:t>
            </a:r>
            <a:endParaRPr lang="zh-TW" altLang="zh-CN" sz="4800" kern="0" dirty="0">
              <a:solidFill>
                <a:schemeClr val="bg1"/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710880" y="1813092"/>
            <a:ext cx="3587349" cy="3036721"/>
            <a:chOff x="864135" y="2246295"/>
            <a:chExt cx="3587349" cy="3036721"/>
          </a:xfrm>
        </p:grpSpPr>
        <p:sp>
          <p:nvSpPr>
            <p:cNvPr id="12" name="椭圆 11"/>
            <p:cNvSpPr/>
            <p:nvPr userDrawn="1"/>
          </p:nvSpPr>
          <p:spPr>
            <a:xfrm>
              <a:off x="1348310" y="4694927"/>
              <a:ext cx="588089" cy="588089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 userDrawn="1"/>
          </p:nvSpPr>
          <p:spPr>
            <a:xfrm>
              <a:off x="2962055" y="4101828"/>
              <a:ext cx="926888" cy="926888"/>
            </a:xfrm>
            <a:prstGeom prst="ellipse">
              <a:avLst/>
            </a:prstGeom>
            <a:solidFill>
              <a:srgbClr val="51515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860808" y="2695667"/>
              <a:ext cx="1590676" cy="1590676"/>
            </a:xfrm>
            <a:prstGeom prst="ellipse">
              <a:avLst/>
            </a:prstGeom>
            <a:noFill/>
            <a:ln w="12700">
              <a:solidFill>
                <a:srgbClr val="51515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1642355" y="2871191"/>
              <a:ext cx="1924945" cy="1895739"/>
            </a:xfrm>
            <a:prstGeom prst="ellipse">
              <a:avLst/>
            </a:prstGeom>
            <a:solidFill>
              <a:schemeClr val="bg1"/>
            </a:solidFill>
            <a:ln w="1143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864135" y="2246295"/>
              <a:ext cx="804338" cy="804338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3257550" y="2352674"/>
              <a:ext cx="314325" cy="314325"/>
            </a:xfrm>
            <a:prstGeom prst="ellipse">
              <a:avLst/>
            </a:prstGeom>
            <a:solidFill>
              <a:srgbClr val="495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标题占位符 1"/>
            <p:cNvSpPr txBox="1">
              <a:spLocks noChangeArrowheads="1"/>
            </p:cNvSpPr>
            <p:nvPr userDrawn="1"/>
          </p:nvSpPr>
          <p:spPr bwMode="auto">
            <a:xfrm>
              <a:off x="1822066" y="3328761"/>
              <a:ext cx="1567542" cy="1079500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2pPr>
              <a:lvl3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3pPr>
              <a:lvl4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4pPr>
              <a:lvl5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5pPr>
              <a:lvl6pPr marL="3429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6pPr>
              <a:lvl7pPr marL="685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7pPr>
              <a:lvl8pPr marL="10287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8pPr>
              <a:lvl9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anose="020B0502040204020203" pitchFamily="34" charset="0"/>
                  <a:ea typeface="微软雅黑 Light" panose="020B0502040204020203" pitchFamily="34" charset="-122"/>
                </a:defRPr>
              </a:lvl9pPr>
            </a:lstStyle>
            <a:p>
              <a:pPr algn="ctr"/>
              <a:r>
                <a:rPr lang="zh-CN" altLang="en-US" sz="4000" dirty="0"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总结</a:t>
              </a:r>
              <a:endParaRPr lang="zh-CN" altLang="en-US" sz="40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思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63040"/>
            <a:ext cx="5760538" cy="451104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600" indent="0">
              <a:buNone/>
              <a:defRPr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0" name="标题占位符 1"/>
          <p:cNvSpPr txBox="1">
            <a:spLocks noChangeArrowheads="1"/>
          </p:cNvSpPr>
          <p:nvPr userDrawn="1"/>
        </p:nvSpPr>
        <p:spPr bwMode="auto">
          <a:xfrm>
            <a:off x="0" y="2889250"/>
            <a:ext cx="5105400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9pPr>
          </a:lstStyle>
          <a:p>
            <a:pPr algn="ctr">
              <a:defRPr/>
            </a:pPr>
            <a:r>
              <a:rPr lang="zh-CN" altLang="en-US" sz="4800" kern="0" dirty="0">
                <a:solidFill>
                  <a:schemeClr val="bg1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总结</a:t>
            </a:r>
            <a:endParaRPr lang="zh-TW" altLang="zh-CN" sz="4800" kern="0" dirty="0">
              <a:solidFill>
                <a:schemeClr val="bg1"/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15" name="泪珠形 14"/>
          <p:cNvSpPr/>
          <p:nvPr userDrawn="1"/>
        </p:nvSpPr>
        <p:spPr>
          <a:xfrm>
            <a:off x="1013943" y="3138371"/>
            <a:ext cx="1399001" cy="1399001"/>
          </a:xfrm>
          <a:prstGeom prst="teardrop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0" name="泪珠形 19"/>
          <p:cNvSpPr/>
          <p:nvPr userDrawn="1"/>
        </p:nvSpPr>
        <p:spPr>
          <a:xfrm>
            <a:off x="1645363" y="2308178"/>
            <a:ext cx="2017950" cy="2017950"/>
          </a:xfrm>
          <a:prstGeom prst="teardrop">
            <a:avLst/>
          </a:prstGeom>
          <a:solidFill>
            <a:schemeClr val="bg1"/>
          </a:solidFill>
          <a:ln w="114300">
            <a:solidFill>
              <a:srgbClr val="B602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2" name="标题占位符 1"/>
          <p:cNvSpPr txBox="1">
            <a:spLocks noChangeArrowheads="1"/>
          </p:cNvSpPr>
          <p:nvPr userDrawn="1"/>
        </p:nvSpPr>
        <p:spPr bwMode="auto">
          <a:xfrm>
            <a:off x="1938193" y="2553627"/>
            <a:ext cx="1567542" cy="154657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36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思路</a:t>
            </a:r>
            <a:endParaRPr lang="en-US" altLang="zh-CN" sz="3600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3" name="泪珠形 22"/>
          <p:cNvSpPr/>
          <p:nvPr userDrawn="1"/>
        </p:nvSpPr>
        <p:spPr>
          <a:xfrm>
            <a:off x="3663313" y="3963112"/>
            <a:ext cx="439924" cy="439924"/>
          </a:xfrm>
          <a:prstGeom prst="teardrop">
            <a:avLst/>
          </a:prstGeom>
          <a:solidFill>
            <a:srgbClr val="515151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4" name="泪珠形 23"/>
          <p:cNvSpPr/>
          <p:nvPr userDrawn="1"/>
        </p:nvSpPr>
        <p:spPr>
          <a:xfrm>
            <a:off x="2152487" y="1924996"/>
            <a:ext cx="260457" cy="260457"/>
          </a:xfrm>
          <a:prstGeom prst="teardrop">
            <a:avLst/>
          </a:prstGeom>
          <a:solidFill>
            <a:srgbClr val="49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5" name="泪珠形 24"/>
          <p:cNvSpPr/>
          <p:nvPr userDrawn="1"/>
        </p:nvSpPr>
        <p:spPr>
          <a:xfrm>
            <a:off x="844996" y="3255023"/>
            <a:ext cx="562210" cy="562210"/>
          </a:xfrm>
          <a:prstGeom prst="teardrop">
            <a:avLst/>
          </a:prstGeom>
          <a:noFill/>
          <a:ln w="12700">
            <a:solidFill>
              <a:srgbClr val="DE001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5019358" y="1006475"/>
            <a:ext cx="5973761" cy="4256405"/>
          </a:xfrm>
          <a:prstGeom prst="rect">
            <a:avLst/>
          </a:prstGeom>
        </p:spPr>
        <p:txBody>
          <a:bodyPr anchor="ctr"/>
          <a:lstStyle>
            <a:lvl1pPr marL="457200" marR="0" indent="-4572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根据实际内容可调整文字高低的位置</a:t>
            </a:r>
            <a:endParaRPr kumimoji="1" lang="en-US" altLang="zh-CN" dirty="0"/>
          </a:p>
          <a:p>
            <a:pPr marL="457200" marR="0" lvl="0" indent="-4572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dirty="0"/>
              <a:t>此内容上下居中对齐，可根据实际情况微调位置和字体大小</a:t>
            </a:r>
            <a:endParaRPr kumimoji="1" lang="zh-CN" altLang="en-US" dirty="0"/>
          </a:p>
          <a:p>
            <a:pPr lvl="0"/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今日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 userDrawn="1"/>
        </p:nvSpPr>
        <p:spPr>
          <a:xfrm rot="2700000">
            <a:off x="3564412" y="2953096"/>
            <a:ext cx="936368" cy="936368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39" name="矩形 38"/>
          <p:cNvSpPr/>
          <p:nvPr userDrawn="1"/>
        </p:nvSpPr>
        <p:spPr>
          <a:xfrm rot="2700000">
            <a:off x="3711024" y="3896183"/>
            <a:ext cx="643144" cy="643144"/>
          </a:xfrm>
          <a:prstGeom prst="rect">
            <a:avLst/>
          </a:prstGeom>
          <a:noFill/>
          <a:ln w="12700">
            <a:solidFill>
              <a:srgbClr val="51515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1" name="矩形 40"/>
          <p:cNvSpPr/>
          <p:nvPr userDrawn="1"/>
        </p:nvSpPr>
        <p:spPr>
          <a:xfrm rot="2700000">
            <a:off x="1595908" y="2003998"/>
            <a:ext cx="219635" cy="219635"/>
          </a:xfrm>
          <a:prstGeom prst="rect">
            <a:avLst/>
          </a:prstGeom>
          <a:solidFill>
            <a:srgbClr val="49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2" name="矩形 41"/>
          <p:cNvSpPr/>
          <p:nvPr userDrawn="1"/>
        </p:nvSpPr>
        <p:spPr>
          <a:xfrm rot="2700000">
            <a:off x="1559312" y="4111232"/>
            <a:ext cx="494750" cy="494750"/>
          </a:xfrm>
          <a:prstGeom prst="rect">
            <a:avLst/>
          </a:prstGeom>
          <a:solidFill>
            <a:srgbClr val="515151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4" name="矩形 43"/>
          <p:cNvSpPr/>
          <p:nvPr userDrawn="1"/>
        </p:nvSpPr>
        <p:spPr>
          <a:xfrm rot="2700000">
            <a:off x="986540" y="2025081"/>
            <a:ext cx="361655" cy="361655"/>
          </a:xfrm>
          <a:prstGeom prst="rect">
            <a:avLst/>
          </a:prstGeom>
          <a:noFill/>
          <a:ln w="12700">
            <a:solidFill>
              <a:srgbClr val="51515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0" name="矩形 39"/>
          <p:cNvSpPr/>
          <p:nvPr userDrawn="1"/>
        </p:nvSpPr>
        <p:spPr>
          <a:xfrm rot="2700000">
            <a:off x="1815645" y="2401118"/>
            <a:ext cx="1828800" cy="1828800"/>
          </a:xfrm>
          <a:prstGeom prst="rect">
            <a:avLst/>
          </a:prstGeom>
          <a:solidFill>
            <a:schemeClr val="bg1"/>
          </a:solidFill>
          <a:ln w="114300">
            <a:solidFill>
              <a:srgbClr val="AD2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文本占位符 3"/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371600"/>
            <a:ext cx="5760538" cy="467360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600" indent="0">
              <a:buNone/>
              <a:defRPr/>
            </a:lvl2pPr>
            <a:lvl3pPr marL="1219200" indent="0">
              <a:buNone/>
              <a:defRPr/>
            </a:lvl3pPr>
            <a:lvl4pPr marL="1828800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33" name="标题占位符 1"/>
          <p:cNvSpPr txBox="1">
            <a:spLocks noChangeArrowheads="1"/>
          </p:cNvSpPr>
          <p:nvPr userDrawn="1"/>
        </p:nvSpPr>
        <p:spPr bwMode="auto">
          <a:xfrm>
            <a:off x="1938193" y="2543117"/>
            <a:ext cx="1567542" cy="154657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anose="020B0502040204020203" pitchFamily="34" charset="0"/>
                <a:ea typeface="微软雅黑 Light" panose="020B0502040204020203" pitchFamily="34" charset="-122"/>
              </a:defRPr>
            </a:lvl9pPr>
          </a:lstStyle>
          <a:p>
            <a:pPr algn="ctr"/>
            <a:r>
              <a:rPr lang="zh-CN" altLang="en-US" sz="36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今日</a:t>
            </a:r>
            <a:endParaRPr lang="en-US" altLang="zh-CN" sz="3600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/>
            <a:r>
              <a:rPr lang="zh-CN" altLang="en-US" sz="36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作业</a:t>
            </a:r>
            <a:endParaRPr lang="zh-CN" altLang="en-US" sz="3600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45" name="矩形 44"/>
          <p:cNvSpPr/>
          <p:nvPr userDrawn="1"/>
        </p:nvSpPr>
        <p:spPr>
          <a:xfrm rot="2700000">
            <a:off x="4273426" y="2329809"/>
            <a:ext cx="263657" cy="263657"/>
          </a:xfrm>
          <a:prstGeom prst="rect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二级标题+正文内容（项目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81" y="1646133"/>
            <a:ext cx="10749598" cy="4219575"/>
          </a:xfrm>
          <a:prstGeom prst="rect">
            <a:avLst/>
          </a:prstGeom>
        </p:spPr>
        <p:txBody>
          <a:bodyPr/>
          <a:lstStyle>
            <a:lvl1pPr marL="360045" indent="-360045">
              <a:lnSpc>
                <a:spcPct val="150000"/>
              </a:lnSpc>
              <a:buClr>
                <a:srgbClr val="404040"/>
              </a:buClr>
              <a:buSzPct val="85000"/>
              <a:buFont typeface="Wingdings" panose="05000000000000000000" pitchFamily="2" charset="2"/>
              <a:buChar char="l"/>
              <a:defRPr lang="en-US" altLang="zh-CN" sz="16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455" indent="-358775">
              <a:lnSpc>
                <a:spcPct val="150000"/>
              </a:lnSpc>
              <a:buFont typeface="Wingdings" panose="05000000000000000000" pitchFamily="2" charset="2"/>
              <a:buChar char="l"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Arial" panose="020B0604020202020204" pitchFamily="34" charset="0"/>
              <a:buChar char="•"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244189"/>
            <a:ext cx="8771021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400" i="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24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6" name="文本占位符 9"/>
          <p:cNvSpPr>
            <a:spLocks noGrp="1"/>
          </p:cNvSpPr>
          <p:nvPr>
            <p:ph type="body" sz="quarter" idx="10" hasCustomPrompt="1"/>
          </p:nvPr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marL="0" lvl="0" indent="0">
              <a:buNone/>
            </a:pPr>
            <a:r>
              <a:rPr lang="zh-CN" altLang="en-US" dirty="0"/>
              <a:t>正文二级标题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18</a:t>
            </a:r>
            <a:r>
              <a:rPr lang="zh-CN" altLang="en-US" dirty="0"/>
              <a:t>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4866958" y="1087755"/>
            <a:ext cx="6298881" cy="4855845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200000"/>
              </a:lnSpc>
              <a:buFont typeface="+mj-lt"/>
              <a:buAutoNum type="arabicPeriod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根据实际内容可调整文字高低的位置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此内容上下居中对齐，可根据实际情况微调位置和字体大小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版式（一级+二级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273040" y="2398078"/>
            <a:ext cx="6725920" cy="54832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i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r>
              <a:rPr kumimoji="1" lang="zh-CN" altLang="en-US" dirty="0"/>
              <a:t>标题，右侧章节自行设置，如</a:t>
            </a:r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idx="10" hasCustomPrompt="1"/>
          </p:nvPr>
        </p:nvSpPr>
        <p:spPr>
          <a:xfrm>
            <a:off x="5273040" y="3069272"/>
            <a:ext cx="5466080" cy="2031047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600" b="0" i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>
              <a:buNone/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3pPr>
            <a:lvl4pPr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4pPr>
            <a:lvl5pPr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5pPr>
          </a:lstStyle>
          <a:p>
            <a:pPr lvl="0"/>
            <a:r>
              <a:rPr kumimoji="1" lang="zh-CN" altLang="en-US" dirty="0"/>
              <a:t>输入具体主讲内容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可根据标题数量调整字体大小</a:t>
            </a:r>
            <a:endParaRPr kumimoji="1" lang="zh-CN" altLang="en-US" dirty="0"/>
          </a:p>
        </p:txBody>
      </p:sp>
      <p:sp>
        <p:nvSpPr>
          <p:cNvPr id="17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3881755" y="2468880"/>
            <a:ext cx="1127125" cy="114808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4000" b="1" i="0">
                <a:solidFill>
                  <a:srgbClr val="FFFFFF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kumimoji="1" lang="zh-CN" altLang="en-US" dirty="0"/>
              <a:t>章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版式（一级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 hasCustomPrompt="1"/>
          </p:nvPr>
        </p:nvSpPr>
        <p:spPr>
          <a:xfrm>
            <a:off x="5232400" y="2766218"/>
            <a:ext cx="6654800" cy="1325563"/>
          </a:xfrm>
          <a:prstGeom prst="rect">
            <a:avLst/>
          </a:prstGeom>
        </p:spPr>
        <p:txBody>
          <a:bodyPr/>
          <a:lstStyle>
            <a:lvl1pPr>
              <a:defRPr sz="3200" b="0" i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r>
              <a:rPr kumimoji="1" lang="zh-CN" altLang="en-US" dirty="0"/>
              <a:t>章节标题，右侧章节数字需自行设置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3881755" y="2468880"/>
            <a:ext cx="1127125" cy="114808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4000" b="1" i="0">
                <a:solidFill>
                  <a:srgbClr val="FFFFFF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kumimoji="1" lang="zh-CN" altLang="en-US" dirty="0"/>
              <a:t>章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+正文内容（无编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698800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24204"/>
            <a:ext cx="10698800" cy="386122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此为正文内容，字体不可改，阿里巴巴普惠体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+正文内容（项目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81" y="1590102"/>
            <a:ext cx="10749598" cy="3850540"/>
          </a:xfrm>
          <a:prstGeom prst="rect">
            <a:avLst/>
          </a:prstGeom>
        </p:spPr>
        <p:txBody>
          <a:bodyPr/>
          <a:lstStyle>
            <a:lvl1pPr marL="360045" indent="-360045">
              <a:lnSpc>
                <a:spcPct val="150000"/>
              </a:lnSpc>
              <a:buClr>
                <a:srgbClr val="404040"/>
              </a:buClr>
              <a:buSzPct val="85000"/>
              <a:buFont typeface="Wingdings" panose="05000000000000000000" pitchFamily="2" charset="2"/>
              <a:buChar char="l"/>
              <a:defRPr lang="en-US" altLang="zh-CN" sz="16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455" indent="-358775">
              <a:lnSpc>
                <a:spcPct val="150000"/>
              </a:lnSpc>
              <a:buFont typeface="Wingdings" panose="05000000000000000000" pitchFamily="2" charset="2"/>
              <a:buChar char="l"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Arial" panose="020B0604020202020204" pitchFamily="34" charset="0"/>
              <a:buChar char="•"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119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+正文内容（数字编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79" y="1603185"/>
            <a:ext cx="10719120" cy="3819718"/>
          </a:xfrm>
          <a:prstGeom prst="rect">
            <a:avLst/>
          </a:prstGeom>
        </p:spPr>
        <p:txBody>
          <a:bodyPr/>
          <a:lstStyle>
            <a:lvl1pPr marL="360045" indent="-360045">
              <a:lnSpc>
                <a:spcPct val="150000"/>
              </a:lnSpc>
              <a:buClr>
                <a:srgbClr val="404040"/>
              </a:buClr>
              <a:buSzPct val="85000"/>
              <a:buFont typeface="+mj-lt"/>
              <a:buAutoNum type="arabicPeriod"/>
              <a:def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720090" indent="-360045">
              <a:lnSpc>
                <a:spcPct val="150000"/>
              </a:lnSpc>
              <a:buFont typeface="+mj-lt"/>
              <a:buAutoNum type="arabicPeriod"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+mj-ea"/>
              <a:buAutoNum type="circleNumDbPlain"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  <a:endParaRPr lang="en-US" altLang="zh-CN" dirty="0"/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233"/>
            <a:ext cx="10719119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748056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  <a:endParaRPr lang="zh-CN" altLang="en-US" dirty="0"/>
          </a:p>
        </p:txBody>
      </p:sp>
      <p:sp>
        <p:nvSpPr>
          <p:cNvPr id="6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28517"/>
            <a:ext cx="10748057" cy="3922461"/>
          </a:xfrm>
          <a:prstGeom prst="rect">
            <a:avLst/>
          </a:prstGeom>
        </p:spPr>
        <p:txBody>
          <a:bodyPr/>
          <a:lstStyle>
            <a:lvl1pPr marL="360045" indent="-360045">
              <a:lnSpc>
                <a:spcPct val="150000"/>
              </a:lnSpc>
              <a:buClr>
                <a:srgbClr val="404040"/>
              </a:buClr>
              <a:buSzPct val="85000"/>
              <a:buFont typeface="Wingdings" panose="05000000000000000000" pitchFamily="2" charset="2"/>
              <a:buChar char="l"/>
              <a:defRPr lang="zh-CN" altLang="en-US" sz="16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455" indent="-358775">
              <a:buFont typeface="Wingdings" panose="05000000000000000000" pitchFamily="2" charset="2"/>
              <a:buChar char="l"/>
              <a:defRPr lang="en-US" altLang="zh-CN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buFont typeface="Wingdings" panose="05000000000000000000" pitchFamily="2" charset="2"/>
              <a:buChar char="l"/>
              <a:defRPr lang="zh-CN" altLang="en-US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3pPr>
          </a:lstStyle>
          <a:p>
            <a:pPr lvl="0"/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marL="720090" lvl="1" indent="-36004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anose="05000000000000000000" pitchFamily="2" charset="2"/>
              <a:buChar char="p"/>
            </a:pPr>
            <a:r>
              <a:rPr lang="zh-CN" altLang="en-US" dirty="0"/>
              <a:t>技术特性</a:t>
            </a:r>
            <a:r>
              <a:rPr lang="en-US" altLang="zh-CN" dirty="0"/>
              <a:t>1</a:t>
            </a:r>
            <a:endParaRPr lang="en-US" altLang="zh-CN" dirty="0"/>
          </a:p>
          <a:p>
            <a:pPr marL="720090" lvl="1" indent="-36004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anose="05000000000000000000" pitchFamily="2" charset="2"/>
              <a:buChar char="p"/>
            </a:pPr>
            <a:r>
              <a:rPr lang="zh-CN" altLang="en-US" dirty="0"/>
              <a:t>技术特性</a:t>
            </a:r>
            <a:r>
              <a:rPr lang="en-US" altLang="zh-CN" dirty="0"/>
              <a:t>2</a:t>
            </a:r>
            <a:endParaRPr lang="en-US" altLang="zh-CN" dirty="0"/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</a:pPr>
            <a:r>
              <a:rPr lang="zh-CN" altLang="en-US" dirty="0"/>
              <a:t>要点</a:t>
            </a:r>
            <a:r>
              <a:rPr lang="en-US" altLang="zh-CN" dirty="0"/>
              <a:t>1</a:t>
            </a:r>
            <a:endParaRPr lang="en-US" altLang="zh-CN" dirty="0"/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</a:pPr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7" Type="http://schemas.openxmlformats.org/officeDocument/2006/relationships/theme" Target="../theme/theme6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5pPr>
      <a:lvl6pPr marL="6096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2192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8288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4384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10890251" y="6786000"/>
            <a:ext cx="1301749" cy="72000"/>
          </a:xfrm>
          <a:prstGeom prst="rect">
            <a:avLst/>
          </a:prstGeom>
          <a:solidFill>
            <a:srgbClr val="495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sz="2400"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矩形 22"/>
          <p:cNvSpPr>
            <a:spLocks noChangeArrowheads="1"/>
          </p:cNvSpPr>
          <p:nvPr userDrawn="1"/>
        </p:nvSpPr>
        <p:spPr bwMode="auto">
          <a:xfrm>
            <a:off x="1" y="6786000"/>
            <a:ext cx="10818284" cy="72000"/>
          </a:xfrm>
          <a:prstGeom prst="rect">
            <a:avLst/>
          </a:prstGeom>
          <a:solidFill>
            <a:srgbClr val="AD2B26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2400" dirty="0"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126595" y="2260317"/>
            <a:ext cx="2280944" cy="1168683"/>
            <a:chOff x="1984355" y="1223746"/>
            <a:chExt cx="2280944" cy="1168683"/>
          </a:xfrm>
        </p:grpSpPr>
        <p:sp>
          <p:nvSpPr>
            <p:cNvPr id="20" name="文本框 19"/>
            <p:cNvSpPr txBox="1"/>
            <p:nvPr/>
          </p:nvSpPr>
          <p:spPr>
            <a:xfrm>
              <a:off x="2549296" y="1223746"/>
              <a:ext cx="1245854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b="1" i="0" dirty="0"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目录</a:t>
              </a:r>
              <a:endParaRPr lang="zh-CN" altLang="en-US" sz="4200" b="1" i="0" dirty="0">
                <a:latin typeface="Alibaba PuHuiTi B" pitchFamily="18" charset="-122"/>
                <a:ea typeface="Alibaba PuHuiTi B" pitchFamily="18" charset="-122"/>
                <a:cs typeface="Alibaba PuHuiTi B" pitchFamily="18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984355" y="1869209"/>
              <a:ext cx="183394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8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阿里巴巴普惠体" panose="00020600040101010101" pitchFamily="18" charset="-122"/>
                </a:rPr>
                <a:t>Contents</a:t>
              </a:r>
              <a:endParaRPr lang="zh-CN" altLang="en-US" sz="28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23" name="直接连接符 2"/>
            <p:cNvCxnSpPr/>
            <p:nvPr/>
          </p:nvCxnSpPr>
          <p:spPr>
            <a:xfrm>
              <a:off x="4265299" y="1300145"/>
              <a:ext cx="0" cy="106226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六边形 24"/>
            <p:cNvSpPr/>
            <p:nvPr/>
          </p:nvSpPr>
          <p:spPr>
            <a:xfrm rot="5400000">
              <a:off x="2142134" y="1404577"/>
              <a:ext cx="437322" cy="377002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六边形 25"/>
            <p:cNvSpPr/>
            <p:nvPr/>
          </p:nvSpPr>
          <p:spPr>
            <a:xfrm rot="5400000">
              <a:off x="2037082" y="1610051"/>
              <a:ext cx="246109" cy="212163"/>
            </a:xfrm>
            <a:prstGeom prst="hexagon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609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1219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2438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457200" marR="0" indent="-457200" algn="l" defTabSz="914400" rtl="0" eaLnBrk="0" fontAlgn="base" latinLnBrk="0" hangingPunct="0">
        <a:lnSpc>
          <a:spcPct val="15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b="0" i="0" kern="1200">
          <a:solidFill>
            <a:schemeClr val="tx1">
              <a:lumMod val="75000"/>
              <a:lumOff val="25000"/>
            </a:schemeClr>
          </a:solidFill>
          <a:latin typeface="Alibaba PuHuiTi R" pitchFamily="18" charset="-122"/>
          <a:ea typeface="Alibaba PuHuiTi R" pitchFamily="18" charset="-122"/>
          <a:cs typeface="Alibaba PuHuiTi R" pitchFamily="18" charset="-122"/>
        </a:defRPr>
      </a:lvl1pPr>
      <a:lvl2pPr marL="609600" indent="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None/>
        <a:defRPr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5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 userDrawn="1"/>
        </p:nvSpPr>
        <p:spPr>
          <a:xfrm>
            <a:off x="1285029" y="2458684"/>
            <a:ext cx="474473" cy="474473"/>
          </a:xfrm>
          <a:prstGeom prst="ellipse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10890251" y="6786000"/>
            <a:ext cx="1301749" cy="72000"/>
          </a:xfrm>
          <a:prstGeom prst="rect">
            <a:avLst/>
          </a:prstGeom>
          <a:solidFill>
            <a:srgbClr val="495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 sz="2400"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矩形 22"/>
          <p:cNvSpPr>
            <a:spLocks noChangeArrowheads="1"/>
          </p:cNvSpPr>
          <p:nvPr userDrawn="1"/>
        </p:nvSpPr>
        <p:spPr bwMode="auto">
          <a:xfrm>
            <a:off x="1" y="6786000"/>
            <a:ext cx="10818284" cy="72000"/>
          </a:xfrm>
          <a:prstGeom prst="rect">
            <a:avLst/>
          </a:prstGeom>
          <a:solidFill>
            <a:srgbClr val="AD2B26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endParaRPr lang="zh-CN" altLang="en-US" sz="2400" dirty="0"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32839" y="2333175"/>
            <a:ext cx="2307042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4200" b="1" i="0" dirty="0">
                <a:latin typeface="Alibaba PuHuiTi B" pitchFamily="18" charset="-122"/>
                <a:ea typeface="Alibaba PuHuiTi B" pitchFamily="18" charset="-122"/>
                <a:cs typeface="Alibaba PuHuiTi B" pitchFamily="18" charset="-122"/>
              </a:rPr>
              <a:t>学习目标</a:t>
            </a:r>
            <a:endParaRPr lang="zh-CN" altLang="en-US" sz="4200" b="1" i="0" dirty="0">
              <a:latin typeface="Alibaba PuHuiTi B" pitchFamily="18" charset="-122"/>
              <a:ea typeface="Alibaba PuHuiTi B" pitchFamily="18" charset="-122"/>
              <a:cs typeface="Alibaba PuHuiTi B" pitchFamily="18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02992" y="2983479"/>
            <a:ext cx="3873724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阿里巴巴普惠体" panose="00020600040101010101" pitchFamily="18" charset="-122"/>
              </a:rPr>
              <a:t>Learning</a:t>
            </a:r>
            <a:r>
              <a:rPr lang="zh-CN" altLang="en-US" sz="21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阿里巴巴普惠体" panose="00020600040101010101" pitchFamily="18" charset="-122"/>
              </a:rPr>
              <a:t> </a:t>
            </a:r>
            <a:r>
              <a:rPr lang="en-US" altLang="zh-CN" sz="21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阿里巴巴普惠体" panose="00020600040101010101" pitchFamily="18" charset="-122"/>
              </a:rPr>
              <a:t>Objectives</a:t>
            </a:r>
            <a:endParaRPr lang="zh-CN" altLang="en-US" sz="21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23" name="直接连接符 2"/>
          <p:cNvCxnSpPr/>
          <p:nvPr/>
        </p:nvCxnSpPr>
        <p:spPr>
          <a:xfrm>
            <a:off x="4417699" y="2336716"/>
            <a:ext cx="0" cy="106226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形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9070" y="2491361"/>
            <a:ext cx="406390" cy="4063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609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1219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2438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457200" marR="0" indent="-457200" algn="l" defTabSz="914400" rtl="0" eaLnBrk="0" fontAlgn="base" latinLnBrk="0" hangingPunct="0">
        <a:lnSpc>
          <a:spcPct val="15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b="0" i="0" kern="1200">
          <a:solidFill>
            <a:schemeClr val="tx1">
              <a:lumMod val="75000"/>
              <a:lumOff val="25000"/>
            </a:schemeClr>
          </a:solidFill>
          <a:latin typeface="Alibaba PuHuiTi R" pitchFamily="18" charset="-122"/>
          <a:ea typeface="Alibaba PuHuiTi R" pitchFamily="18" charset="-122"/>
          <a:cs typeface="Alibaba PuHuiTi R" pitchFamily="18" charset="-122"/>
        </a:defRPr>
      </a:lvl1pPr>
      <a:lvl2pPr marL="609600" indent="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None/>
        <a:defRPr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5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边形 6"/>
          <p:cNvSpPr/>
          <p:nvPr userDrawn="1"/>
        </p:nvSpPr>
        <p:spPr>
          <a:xfrm rot="5400000">
            <a:off x="3779834" y="2429461"/>
            <a:ext cx="1318512" cy="1136649"/>
          </a:xfrm>
          <a:prstGeom prst="hexagon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六边形 7"/>
          <p:cNvSpPr/>
          <p:nvPr userDrawn="1"/>
        </p:nvSpPr>
        <p:spPr>
          <a:xfrm rot="5400000">
            <a:off x="3567036" y="3257393"/>
            <a:ext cx="429253" cy="370046"/>
          </a:xfrm>
          <a:prstGeom prst="hexagon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边形 6"/>
          <p:cNvSpPr/>
          <p:nvPr userDrawn="1"/>
        </p:nvSpPr>
        <p:spPr>
          <a:xfrm rot="5400000">
            <a:off x="3779834" y="2429461"/>
            <a:ext cx="1318512" cy="1136649"/>
          </a:xfrm>
          <a:prstGeom prst="hexagon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六边形 10"/>
          <p:cNvSpPr/>
          <p:nvPr userDrawn="1"/>
        </p:nvSpPr>
        <p:spPr>
          <a:xfrm rot="5400000">
            <a:off x="3567036" y="3257393"/>
            <a:ext cx="429253" cy="370046"/>
          </a:xfrm>
          <a:prstGeom prst="hexagon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5pPr>
      <a:lvl6pPr marL="609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1219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2438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5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黑体" panose="02010609060101010101" pitchFamily="49" charset="-122"/>
        </a:defRPr>
      </a:lvl5pPr>
      <a:lvl6pPr marL="6096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2192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8288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4384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22.png"/><Relationship Id="rId7" Type="http://schemas.openxmlformats.org/officeDocument/2006/relationships/image" Target="../media/image16.png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21.xml"/><Relationship Id="rId16" Type="http://schemas.openxmlformats.org/officeDocument/2006/relationships/image" Target="../media/image19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7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20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5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6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7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8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9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10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11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12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13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9" Type="http://schemas.openxmlformats.org/officeDocument/2006/relationships/slideLayout" Target="../slideLayouts/slideLayout21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22.png"/><Relationship Id="rId7" Type="http://schemas.openxmlformats.org/officeDocument/2006/relationships/image" Target="../media/image16.png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8" Type="http://schemas.openxmlformats.org/officeDocument/2006/relationships/notesSlide" Target="../notesSlides/notesSlide15.xml"/><Relationship Id="rId17" Type="http://schemas.openxmlformats.org/officeDocument/2006/relationships/slideLayout" Target="../slideLayouts/slideLayout21.xml"/><Relationship Id="rId16" Type="http://schemas.openxmlformats.org/officeDocument/2006/relationships/image" Target="../media/image19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7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20.png"/><Relationship Id="rId1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22.png"/><Relationship Id="rId7" Type="http://schemas.openxmlformats.org/officeDocument/2006/relationships/image" Target="../media/image16.png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8" Type="http://schemas.openxmlformats.org/officeDocument/2006/relationships/notesSlide" Target="../notesSlides/notesSlide16.xml"/><Relationship Id="rId17" Type="http://schemas.openxmlformats.org/officeDocument/2006/relationships/slideLayout" Target="../slideLayouts/slideLayout21.xml"/><Relationship Id="rId16" Type="http://schemas.openxmlformats.org/officeDocument/2006/relationships/image" Target="../media/image19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7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20.png"/><Relationship Id="rId1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22.png"/><Relationship Id="rId7" Type="http://schemas.openxmlformats.org/officeDocument/2006/relationships/image" Target="../media/image16.png"/><Relationship Id="rId6" Type="http://schemas.openxmlformats.org/officeDocument/2006/relationships/image" Target="../media/image21.png"/><Relationship Id="rId5" Type="http://schemas.openxmlformats.org/officeDocument/2006/relationships/image" Target="../media/image18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8" Type="http://schemas.openxmlformats.org/officeDocument/2006/relationships/notesSlide" Target="../notesSlides/notesSlide17.xml"/><Relationship Id="rId17" Type="http://schemas.openxmlformats.org/officeDocument/2006/relationships/slideLayout" Target="../slideLayouts/slideLayout21.xml"/><Relationship Id="rId16" Type="http://schemas.openxmlformats.org/officeDocument/2006/relationships/image" Target="../media/image19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7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20.png"/><Relationship Id="rId1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18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19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0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1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2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3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9" Type="http://schemas.openxmlformats.org/officeDocument/2006/relationships/slideLayout" Target="../slideLayouts/slideLayout21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4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5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6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4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16.png"/><Relationship Id="rId7" Type="http://schemas.openxmlformats.org/officeDocument/2006/relationships/image" Target="../media/image21.png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9" Type="http://schemas.openxmlformats.org/officeDocument/2006/relationships/notesSlide" Target="../notesSlides/notesSlide27.xml"/><Relationship Id="rId18" Type="http://schemas.openxmlformats.org/officeDocument/2006/relationships/slideLayout" Target="../slideLayouts/slideLayout21.xml"/><Relationship Id="rId17" Type="http://schemas.openxmlformats.org/officeDocument/2006/relationships/image" Target="../media/image19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7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4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20.png"/><Relationship Id="rId7" Type="http://schemas.openxmlformats.org/officeDocument/2006/relationships/image" Target="../media/image11.png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18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6" Type="http://schemas.openxmlformats.org/officeDocument/2006/relationships/notesSlide" Target="../notesSlides/notesSlide29.xml"/><Relationship Id="rId15" Type="http://schemas.openxmlformats.org/officeDocument/2006/relationships/slideLayout" Target="../slideLayouts/slideLayout21.xml"/><Relationship Id="rId14" Type="http://schemas.openxmlformats.org/officeDocument/2006/relationships/image" Target="../media/image30.png"/><Relationship Id="rId13" Type="http://schemas.openxmlformats.org/officeDocument/2006/relationships/image" Target="../media/image19.pn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7.png"/><Relationship Id="rId1" Type="http://schemas.openxmlformats.org/officeDocument/2006/relationships/image" Target="../media/image27.png"/></Relationships>
</file>

<file path=ppt/slides/_rels/slide4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21.png"/><Relationship Id="rId7" Type="http://schemas.openxmlformats.org/officeDocument/2006/relationships/image" Target="../media/image18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6" Type="http://schemas.openxmlformats.org/officeDocument/2006/relationships/notesSlide" Target="../notesSlides/notesSlide30.xml"/><Relationship Id="rId15" Type="http://schemas.openxmlformats.org/officeDocument/2006/relationships/slideLayout" Target="../slideLayouts/slideLayout21.xml"/><Relationship Id="rId14" Type="http://schemas.openxmlformats.org/officeDocument/2006/relationships/image" Target="../media/image30.png"/><Relationship Id="rId13" Type="http://schemas.openxmlformats.org/officeDocument/2006/relationships/image" Target="../media/image19.png"/><Relationship Id="rId12" Type="http://schemas.openxmlformats.org/officeDocument/2006/relationships/image" Target="../media/image14.png"/><Relationship Id="rId11" Type="http://schemas.openxmlformats.org/officeDocument/2006/relationships/image" Target="../media/image20.png"/><Relationship Id="rId10" Type="http://schemas.openxmlformats.org/officeDocument/2006/relationships/image" Target="../media/image11.png"/><Relationship Id="rId1" Type="http://schemas.openxmlformats.org/officeDocument/2006/relationships/image" Target="../media/image27.png"/></Relationships>
</file>

<file path=ppt/slides/_rels/slide4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6" Type="http://schemas.openxmlformats.org/officeDocument/2006/relationships/notesSlide" Target="../notesSlides/notesSlide31.xml"/><Relationship Id="rId15" Type="http://schemas.openxmlformats.org/officeDocument/2006/relationships/slideLayout" Target="../slideLayouts/slideLayout21.xml"/><Relationship Id="rId14" Type="http://schemas.openxmlformats.org/officeDocument/2006/relationships/image" Target="../media/image12.png"/><Relationship Id="rId13" Type="http://schemas.openxmlformats.org/officeDocument/2006/relationships/image" Target="../media/image30.png"/><Relationship Id="rId12" Type="http://schemas.openxmlformats.org/officeDocument/2006/relationships/image" Target="../media/image19.png"/><Relationship Id="rId11" Type="http://schemas.openxmlformats.org/officeDocument/2006/relationships/image" Target="../media/image14.png"/><Relationship Id="rId10" Type="http://schemas.openxmlformats.org/officeDocument/2006/relationships/image" Target="../media/image16.png"/><Relationship Id="rId1" Type="http://schemas.openxmlformats.org/officeDocument/2006/relationships/image" Target="../media/image27.png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17.png"/><Relationship Id="rId7" Type="http://schemas.openxmlformats.org/officeDocument/2006/relationships/image" Target="../media/image15.png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0.png"/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6" Type="http://schemas.openxmlformats.org/officeDocument/2006/relationships/notesSlide" Target="../notesSlides/notesSlide32.xml"/><Relationship Id="rId15" Type="http://schemas.openxmlformats.org/officeDocument/2006/relationships/slideLayout" Target="../slideLayouts/slideLayout21.xml"/><Relationship Id="rId14" Type="http://schemas.openxmlformats.org/officeDocument/2006/relationships/image" Target="../media/image12.png"/><Relationship Id="rId13" Type="http://schemas.openxmlformats.org/officeDocument/2006/relationships/image" Target="../media/image30.png"/><Relationship Id="rId12" Type="http://schemas.openxmlformats.org/officeDocument/2006/relationships/image" Target="../media/image14.png"/><Relationship Id="rId11" Type="http://schemas.openxmlformats.org/officeDocument/2006/relationships/image" Target="../media/image16.png"/><Relationship Id="rId10" Type="http://schemas.openxmlformats.org/officeDocument/2006/relationships/image" Target="../media/image21.png"/><Relationship Id="rId1" Type="http://schemas.openxmlformats.org/officeDocument/2006/relationships/image" Target="../media/image2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9" Type="http://schemas.openxmlformats.org/officeDocument/2006/relationships/slideLayout" Target="../slideLayouts/slideLayout21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3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21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9" Type="http://schemas.openxmlformats.org/officeDocument/2006/relationships/slideLayout" Target="../slideLayouts/slideLayout21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9" Type="http://schemas.openxmlformats.org/officeDocument/2006/relationships/slideLayout" Target="../slideLayouts/slideLayout21.xml"/><Relationship Id="rId18" Type="http://schemas.openxmlformats.org/officeDocument/2006/relationships/image" Target="../media/image22.png"/><Relationship Id="rId17" Type="http://schemas.openxmlformats.org/officeDocument/2006/relationships/image" Target="../media/image21.png"/><Relationship Id="rId16" Type="http://schemas.openxmlformats.org/officeDocument/2006/relationships/image" Target="../media/image20.png"/><Relationship Id="rId15" Type="http://schemas.openxmlformats.org/officeDocument/2006/relationships/image" Target="../media/image19.png"/><Relationship Id="rId14" Type="http://schemas.openxmlformats.org/officeDocument/2006/relationships/image" Target="../media/image18.png"/><Relationship Id="rId13" Type="http://schemas.openxmlformats.org/officeDocument/2006/relationships/image" Target="../media/image17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31098" y="2644170"/>
            <a:ext cx="75298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石头迷阵游戏</a:t>
            </a:r>
            <a:endParaRPr lang="zh-CN" altLang="en-US" sz="8800" dirty="0">
              <a:latin typeface="Congenial" panose="020B0604020202020204" pitchFamily="2" charset="0"/>
              <a:ea typeface="杨任东竹石体-Bold" panose="02000000000000000000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代码优化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527051" y="2283885"/>
            <a:ext cx="5274733" cy="3323987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image1_1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image1_2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150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image1_3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250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image1_4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350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endParaRPr lang="zh-CN" altLang="zh-CN" sz="2135" dirty="0">
              <a:latin typeface="Consolas" panose="020B0609020204030204" pitchFamily="49" charset="0"/>
            </a:endParaRPr>
          </a:p>
        </p:txBody>
      </p:sp>
      <p:sp>
        <p:nvSpPr>
          <p:cNvPr id="17" name="TextBox 3"/>
          <p:cNvSpPr txBox="1"/>
          <p:nvPr/>
        </p:nvSpPr>
        <p:spPr>
          <a:xfrm>
            <a:off x="6129867" y="2283885"/>
            <a:ext cx="5568951" cy="3323987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image1_1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image1_2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image1_3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image1_4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endParaRPr lang="zh-CN" altLang="zh-CN" sz="2135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代码优化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0" name="图片 6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17" y="3975101"/>
            <a:ext cx="2497667" cy="249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思想气泡: 云 10"/>
          <p:cNvSpPr/>
          <p:nvPr/>
        </p:nvSpPr>
        <p:spPr>
          <a:xfrm>
            <a:off x="1775885" y="2565400"/>
            <a:ext cx="4025900" cy="1727200"/>
          </a:xfrm>
          <a:prstGeom prst="cloudCallout">
            <a:avLst>
              <a:gd name="adj1" fmla="val -38353"/>
              <a:gd name="adj2" fmla="val 4744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44234" y="2978152"/>
            <a:ext cx="3071284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for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int </a:t>
            </a:r>
            <a:r>
              <a:rPr lang="en-US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 = 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; </a:t>
            </a:r>
            <a:r>
              <a:rPr lang="en-US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 &lt; 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; </a:t>
            </a:r>
            <a:r>
              <a:rPr lang="en-US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++){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    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}</a:t>
            </a:r>
            <a:endParaRPr lang="zh-CN" altLang="zh-CN" sz="2665" dirty="0">
              <a:latin typeface="Consolas" panose="020B0609020204030204" pitchFamily="49" charset="0"/>
            </a:endParaRPr>
          </a:p>
          <a:p>
            <a:pPr>
              <a:defRPr/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Consolas" panose="020B0609020204030204" pitchFamily="49" charset="0"/>
              <a:ea typeface="微软雅黑" panose="020B0503020204020204" pitchFamily="34" charset="-122"/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6129867" y="2283885"/>
            <a:ext cx="5568951" cy="3323987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image1_1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image1_2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image1_3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2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image1_4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+100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</a:rPr>
              <a:t>*</a:t>
            </a:r>
            <a:r>
              <a:rPr lang="en-US" altLang="zh-CN" sz="1400" dirty="0">
                <a:solidFill>
                  <a:srgbClr val="C00000"/>
                </a:solidFill>
                <a:latin typeface="Consolas" panose="020B0609020204030204" pitchFamily="49" charset="0"/>
              </a:rPr>
              <a:t>3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image1_4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endParaRPr lang="zh-CN" altLang="zh-CN" sz="2135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2800" y="1735200"/>
            <a:ext cx="4035658" cy="4744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代码优化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80" y="1734531"/>
            <a:ext cx="4037016" cy="474639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代码优化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880" y="1734531"/>
            <a:ext cx="4037016" cy="47463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2413" y="1734531"/>
            <a:ext cx="4135175" cy="486180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代码优化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0811" y="1853415"/>
            <a:ext cx="6896789" cy="307777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int[]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nums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 = {1, 2, 3, 4, 5, 6, 7, 8, 9, 10, 11, 12, 13, 14, 15, 0};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76011" y="1635973"/>
            <a:ext cx="4135175" cy="486180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300987" y="293082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87710" y="293082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02951" y="293081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89674" y="293081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4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00987" y="372330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5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087710" y="372330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6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902951" y="372329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7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689674" y="372329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8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300987" y="451578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9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087710" y="451578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902951" y="451577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689674" y="451577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00987" y="530825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87710" y="530825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14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902951" y="5308257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15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689674" y="5308256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0811" y="2930818"/>
            <a:ext cx="2129284" cy="369332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{1, 2, 3, 4}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81148" y="3723298"/>
            <a:ext cx="2118947" cy="369332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{5, 6, 7, 8}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0811" y="4469611"/>
            <a:ext cx="2118947" cy="369332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{9, 10, 11, 12}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0811" y="5293497"/>
            <a:ext cx="2118947" cy="369332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{13, 14, 15, 0}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608177" y="3429000"/>
            <a:ext cx="3458521" cy="1754326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JetBrains Mono"/>
              </a:rPr>
              <a:t>int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[][]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JetBrains Mono"/>
              </a:rPr>
              <a:t>data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= {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6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7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8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9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};</a:t>
            </a:r>
            <a:endParaRPr kumimoji="0" lang="zh-CN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5" grpId="0"/>
      <p:bldP spid="26" grpId="0"/>
      <p:bldP spid="28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继承改进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10880" y="1635973"/>
            <a:ext cx="8257116" cy="26419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定义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MainFrame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类继承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JFrame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将代码抽取到一个单独的方法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initFrame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()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将绘制界面的代码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,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抽取为一个单独的方法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paintView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()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将二维数组提取到成员变量的位置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对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JFrame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类中方法的调用方式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,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更换为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super.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或直接省略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在构造方法中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,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调用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initFrame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()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和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paintView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()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  <a:p>
            <a:pPr marL="304800" indent="-3048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在构造方法的最后调用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setVisible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 Heavy" panose="00020600040101010101" pitchFamily="18" charset="-122"/>
                <a:cs typeface="阿里巴巴普惠体 Heavy" panose="00020600040101010101" pitchFamily="18" charset="-122"/>
              </a:rPr>
              <a:t>(true);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 Heavy" panose="00020600040101010101" pitchFamily="18" charset="-122"/>
              <a:cs typeface="阿里巴巴普惠体 Heavy" panose="00020600040101010101" pitchFamily="18" charset="-122"/>
            </a:endParaRPr>
          </a:p>
        </p:txBody>
      </p:sp>
      <p:sp>
        <p:nvSpPr>
          <p:cNvPr id="20" name="TextBox 3"/>
          <p:cNvSpPr txBox="1"/>
          <p:nvPr/>
        </p:nvSpPr>
        <p:spPr>
          <a:xfrm>
            <a:off x="6904247" y="1974639"/>
            <a:ext cx="4127500" cy="2062103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6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</a:t>
            </a:r>
            <a:r>
              <a:rPr lang="zh-CN" altLang="zh-CN" sz="1600" dirty="0">
                <a:solidFill>
                  <a:srgbClr val="00627A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MainFrame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 {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//初始化窗体</a:t>
            </a:r>
            <a:b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initFrame();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//绘制窗体</a:t>
            </a:r>
            <a:b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paint</a:t>
            </a:r>
            <a:r>
              <a:rPr lang="en-US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View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();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//显示窗体</a:t>
            </a:r>
            <a:b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1D8C1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setVisible(</a:t>
            </a:r>
            <a:r>
              <a:rPr lang="zh-CN" altLang="zh-CN" sz="16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true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}</a:t>
            </a:r>
            <a:endParaRPr lang="zh-CN" altLang="zh-CN" sz="2400" dirty="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881163" y="878249"/>
            <a:ext cx="5973761" cy="425640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绘制界面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rgbClr val="AD2B26"/>
                </a:solidFill>
              </a:rPr>
              <a:t>打乱石头方块</a:t>
            </a:r>
            <a:endParaRPr kumimoji="1" lang="en-US" altLang="zh-CN" dirty="0">
              <a:solidFill>
                <a:srgbClr val="AD2B26"/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移动业务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游戏判定胜利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统计步数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重新游戏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333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4353211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31" y="2435511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1.85185E-6 L 0.17513 0.2826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50" y="1412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-0.08855 0.27801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27" y="1388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7.40741E-7 L -0.08802 0.4175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1" y="2088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7.40741E-7 L -0.08346 0.41458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0" y="2071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48148E-6 L 0.26472 -0.27315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29" y="-1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3.95833E-6 -0.1386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4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2.59259E-6 L -0.18125 -0.270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-1354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85185E-6 L 0.0892 -1.85185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3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2625 0.13704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685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-0.17552 -0.14352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76" y="-717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85185E-6 L -0.08685 -0.28264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9" y="-141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5185E-6 L 0.17487 0.14005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37" y="699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96296E-6 L -0.17708 -0.14098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7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0.17291 -0.27893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1395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22222E-6 L -0.17722 0.13357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67" y="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图片 76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1" y="5284545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333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4353211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91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31" y="2435511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951649" y="2368780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对话气泡: 圆角矩形 5"/>
          <p:cNvSpPr/>
          <p:nvPr/>
        </p:nvSpPr>
        <p:spPr>
          <a:xfrm>
            <a:off x="2008397" y="1315616"/>
            <a:ext cx="2451636" cy="1100844"/>
          </a:xfrm>
          <a:prstGeom prst="wedgeRoundRectCallout">
            <a:avLst>
              <a:gd name="adj1" fmla="val -46332"/>
              <a:gd name="adj2" fmla="val 64195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快来人呀 换位置了 </a:t>
            </a:r>
            <a:r>
              <a:rPr lang="en-US" altLang="zh-CN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!</a:t>
            </a:r>
            <a:endParaRPr lang="zh-CN" altLang="en-US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74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2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1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5" name="矩形: 圆角 74"/>
          <p:cNvSpPr/>
          <p:nvPr/>
        </p:nvSpPr>
        <p:spPr>
          <a:xfrm>
            <a:off x="2005748" y="4301423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1" grpId="1" animBg="1"/>
      <p:bldP spid="74" grpId="0"/>
      <p:bldP spid="7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1" y="5284545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333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951649" y="2368780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5" name="矩形: 圆角 74"/>
          <p:cNvSpPr/>
          <p:nvPr/>
        </p:nvSpPr>
        <p:spPr>
          <a:xfrm>
            <a:off x="2005748" y="4301423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881163" y="878249"/>
            <a:ext cx="5973761" cy="4256405"/>
          </a:xfrm>
        </p:spPr>
        <p:txBody>
          <a:bodyPr/>
          <a:lstStyle/>
          <a:p>
            <a:r>
              <a:rPr lang="zh-CN" altLang="en-US" dirty="0">
                <a:solidFill>
                  <a:srgbClr val="AD2B26"/>
                </a:solidFill>
              </a:rPr>
              <a:t>绘制界面</a:t>
            </a:r>
            <a:endParaRPr lang="en-US" altLang="zh-CN" dirty="0">
              <a:solidFill>
                <a:srgbClr val="AD2B26"/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打乱石头方块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移动业务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游戏判定胜利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统计步数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重新游戏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1" y="5284545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333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5" name="矩形: 圆角 74"/>
          <p:cNvSpPr/>
          <p:nvPr/>
        </p:nvSpPr>
        <p:spPr>
          <a:xfrm>
            <a:off x="2005748" y="4301423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8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997738" y="2359554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1" y="5284545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333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4136439" y="5254911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1997738" y="2359554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4136439" y="5254911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1997738" y="2359554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4136439" y="5254911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0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3093981" y="2389527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948474" y="5275806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0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3093981" y="2389527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06" y="5305711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948474" y="5275806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0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3093981" y="2389527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06" y="5305711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948474" y="5275806"/>
            <a:ext cx="1056748" cy="100864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0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120181" y="2390178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06" y="5305711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851589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19644" y="2549937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randomX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randomY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992059" y="2242441"/>
            <a:ext cx="1356438" cy="1337797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占位符 3"/>
          <p:cNvSpPr txBox="1"/>
          <p:nvPr/>
        </p:nvSpPr>
        <p:spPr>
          <a:xfrm>
            <a:off x="5899984" y="3661733"/>
            <a:ext cx="899393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0</a:t>
            </a:r>
            <a:r>
              <a:rPr lang="zh-CN" altLang="en-US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，</a:t>
            </a:r>
            <a:r>
              <a:rPr lang="en-US" altLang="zh-CN" sz="2800" dirty="0">
                <a:latin typeface="杨任东竹石体-Bold" panose="02000000000000000000" pitchFamily="2" charset="-122"/>
                <a:ea typeface="杨任东竹石体-Bold" panose="02000000000000000000" pitchFamily="2" charset="-122"/>
              </a:rPr>
              <a:t>3</a:t>
            </a:r>
            <a:endParaRPr lang="en-US" altLang="zh-CN" sz="2800" dirty="0">
              <a:latin typeface="杨任东竹石体-Bold" panose="02000000000000000000" pitchFamily="2" charset="-122"/>
              <a:ea typeface="杨任东竹石体-Bold" panose="02000000000000000000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4120181" y="2390178"/>
            <a:ext cx="1056748" cy="1008647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342" y="24241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848" y="532610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06" y="5305711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80" y="4340511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74" y="2441150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4372260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864" y="52845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18" y="435277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占位符 3"/>
          <p:cNvSpPr txBox="1"/>
          <p:nvPr/>
        </p:nvSpPr>
        <p:spPr>
          <a:xfrm>
            <a:off x="5646949" y="1490818"/>
            <a:ext cx="6259302" cy="517191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核心思路：遍历二维数组获取每一个元素，和其他元素随机交换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375035" y="29600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375035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375035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319398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43044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443044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2443044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443044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454272" y="296001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454272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454272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54272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541821" y="295316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541821" y="3885008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541821" y="49098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541821" y="5820844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708887" y="2076601"/>
            <a:ext cx="4922288" cy="64633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en-US" altLang="zh-CN" dirty="0" smtClean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x</a:t>
            </a:r>
            <a:r>
              <a:rPr lang="zh-CN" altLang="zh-CN" dirty="0" smtClean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 </a:t>
            </a:r>
            <a:r>
              <a:rPr lang="en-US" altLang="zh-CN" dirty="0" smtClean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y</a:t>
            </a:r>
            <a:r>
              <a:rPr lang="zh-CN" altLang="zh-CN" dirty="0" smtClean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.nextInt(</a:t>
            </a:r>
            <a:r>
              <a:rPr lang="en-US" altLang="zh-CN" dirty="0">
                <a:solidFill>
                  <a:srgbClr val="1750EB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zh-CN" altLang="zh-CN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4000" dirty="0">
              <a:latin typeface="Consolas" panose="020B0609020204030204" pitchFamily="49" charset="0"/>
            </a:endParaRPr>
          </a:p>
        </p:txBody>
      </p:sp>
      <p:sp>
        <p:nvSpPr>
          <p:cNvPr id="4" name="文本占位符 3"/>
          <p:cNvSpPr txBox="1"/>
          <p:nvPr/>
        </p:nvSpPr>
        <p:spPr>
          <a:xfrm>
            <a:off x="5646949" y="2867729"/>
            <a:ext cx="6259302" cy="268627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zh-CN" altLang="en-US" dirty="0">
                <a:latin typeface="Consolas" panose="020B0609020204030204" pitchFamily="49" charset="0"/>
              </a:rPr>
              <a:t>遍历二维数组</a:t>
            </a:r>
            <a:r>
              <a:rPr lang="en-US" altLang="zh-CN" dirty="0">
                <a:latin typeface="Consolas" panose="020B0609020204030204" pitchFamily="49" charset="0"/>
              </a:rPr>
              <a:t>, </a:t>
            </a:r>
            <a:r>
              <a:rPr lang="zh-CN" altLang="en-US" dirty="0">
                <a:latin typeface="Consolas" panose="020B0609020204030204" pitchFamily="49" charset="0"/>
              </a:rPr>
              <a:t>获取到每一个元素     </a:t>
            </a:r>
            <a:endParaRPr lang="en-US" altLang="zh-CN" dirty="0">
              <a:latin typeface="Consolas" panose="020B0609020204030204" pitchFamily="49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zh-CN" altLang="en-US" dirty="0">
                <a:latin typeface="Consolas" panose="020B0609020204030204" pitchFamily="49" charset="0"/>
              </a:rPr>
              <a:t>在遍历的过程中</a:t>
            </a:r>
            <a:r>
              <a:rPr lang="en-US" altLang="zh-CN" dirty="0">
                <a:latin typeface="Consolas" panose="020B0609020204030204" pitchFamily="49" charset="0"/>
              </a:rPr>
              <a:t>, </a:t>
            </a:r>
            <a:r>
              <a:rPr lang="zh-CN" altLang="en-US" dirty="0">
                <a:latin typeface="Consolas" panose="020B0609020204030204" pitchFamily="49" charset="0"/>
              </a:rPr>
              <a:t>产生两个随机的索引</a:t>
            </a:r>
            <a:endParaRPr lang="en-US" altLang="zh-CN" dirty="0">
              <a:latin typeface="Consolas" panose="020B0609020204030204" pitchFamily="49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zh-CN" altLang="en-US" dirty="0">
                <a:latin typeface="Consolas" panose="020B0609020204030204" pitchFamily="49" charset="0"/>
              </a:rPr>
              <a:t>让当前元素</a:t>
            </a:r>
            <a:r>
              <a:rPr lang="en-US" altLang="zh-CN" dirty="0">
                <a:latin typeface="Consolas" panose="020B0609020204030204" pitchFamily="49" charset="0"/>
              </a:rPr>
              <a:t>, </a:t>
            </a:r>
            <a:r>
              <a:rPr lang="zh-CN" altLang="en-US" dirty="0">
                <a:latin typeface="Consolas" panose="020B0609020204030204" pitchFamily="49" charset="0"/>
              </a:rPr>
              <a:t>和随机索引所指向的元素进行交换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42" name="文本框 70"/>
          <p:cNvSpPr txBox="1"/>
          <p:nvPr/>
        </p:nvSpPr>
        <p:spPr>
          <a:xfrm>
            <a:off x="5646949" y="4112693"/>
            <a:ext cx="4922288" cy="2585323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j = 0; j &lt;4 ; j++) {</a:t>
            </a:r>
            <a:b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       for(</a:t>
            </a:r>
            <a:r>
              <a:rPr lang="en-US" altLang="zh-CN" dirty="0" err="1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i=0;i&lt;4;i++){</a:t>
            </a:r>
            <a:b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x = </a:t>
            </a:r>
            <a:r>
              <a:rPr lang="en-US" altLang="zh-CN" dirty="0" err="1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random.nextInt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(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y = </a:t>
            </a:r>
            <a:r>
              <a:rPr lang="en-US" altLang="zh-CN" dirty="0" err="1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random.nextInt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(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);</a:t>
            </a:r>
            <a:b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 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temp =  data[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j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data[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j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 = data[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x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];</a:t>
            </a:r>
            <a:b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            data[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x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][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y</a:t>
            </a:r>
            <a:r>
              <a:rPr lang="en-US" altLang="zh-CN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] = temp;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}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endParaRPr lang="zh-CN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881163" y="878249"/>
            <a:ext cx="5973761" cy="425640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绘制界面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打乱石头方块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rgbClr val="C00000"/>
                </a:solidFill>
              </a:rPr>
              <a:t>移动业务</a:t>
            </a:r>
            <a:endParaRPr kumimoji="1" lang="en-US" altLang="zh-CN" dirty="0">
              <a:solidFill>
                <a:srgbClr val="C00000"/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游戏判定胜利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统计步数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重新游戏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84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453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898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准备动作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10880" y="1455504"/>
            <a:ext cx="8257116" cy="427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为窗体注册键盘监听，并区分出上下左右，谁被按下了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66870" y="1865264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 err="1">
                <a:solidFill>
                  <a:srgbClr val="CC7832"/>
                </a:solidFill>
                <a:effectLst/>
                <a:latin typeface="JetBrains Mono"/>
              </a:rPr>
              <a:t>this</a:t>
            </a:r>
            <a:r>
              <a:rPr lang="en-US" altLang="zh-CN" sz="1800" dirty="0" err="1">
                <a:solidFill>
                  <a:srgbClr val="A9B7C6"/>
                </a:solidFill>
                <a:effectLst/>
                <a:latin typeface="JetBrains Mono"/>
              </a:rPr>
              <a:t>.addKeyListener</a:t>
            </a:r>
            <a:r>
              <a:rPr lang="en-US" altLang="zh-CN" sz="1800" dirty="0"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lang="en-US" altLang="zh-CN" sz="1800" dirty="0">
                <a:solidFill>
                  <a:srgbClr val="CC7832"/>
                </a:solidFill>
                <a:effectLst/>
                <a:latin typeface="JetBrains Mono"/>
              </a:rPr>
              <a:t>this</a:t>
            </a:r>
            <a:r>
              <a:rPr lang="en-US" altLang="zh-CN" sz="1800" dirty="0">
                <a:solidFill>
                  <a:srgbClr val="A9B7C6"/>
                </a:solidFill>
                <a:effectLst/>
                <a:latin typeface="JetBrains Mono"/>
              </a:rPr>
              <a:t>)</a:t>
            </a:r>
            <a:r>
              <a:rPr lang="en-US" altLang="zh-CN" sz="1800" dirty="0">
                <a:solidFill>
                  <a:srgbClr val="CC7832"/>
                </a:solidFill>
                <a:effectLst/>
                <a:latin typeface="JetBrains Mono"/>
              </a:rPr>
              <a:t>;</a:t>
            </a:r>
            <a:endParaRPr lang="en-US" altLang="zh-CN" sz="1800" dirty="0">
              <a:solidFill>
                <a:srgbClr val="A9B7C6"/>
              </a:solidFill>
              <a:effectLst/>
              <a:latin typeface="JetBrains Mono"/>
            </a:endParaRPr>
          </a:p>
        </p:txBody>
      </p:sp>
      <p:sp>
        <p:nvSpPr>
          <p:cNvPr id="6" name="文本框 54"/>
          <p:cNvSpPr txBox="1"/>
          <p:nvPr/>
        </p:nvSpPr>
        <p:spPr>
          <a:xfrm>
            <a:off x="377392" y="2234596"/>
            <a:ext cx="10439417" cy="4524315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</a:t>
            </a:r>
            <a:r>
              <a:rPr lang="en-US" altLang="zh-CN" dirty="0" smtClean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</a:t>
            </a:r>
            <a:r>
              <a:rPr lang="en-US" altLang="zh-CN" dirty="0" err="1" smtClean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 smtClean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keyCode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=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e.getKeyCode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();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switch (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keyCode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){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case 37: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System.out.println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("</a:t>
            </a: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左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");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break;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case 38: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System.out.println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("</a:t>
            </a: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上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");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break;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case 39: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System.out.println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("</a:t>
            </a: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右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");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break;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case 40: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System.out.println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("</a:t>
            </a: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下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");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break;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}</a:t>
            </a: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}</a:t>
            </a:r>
            <a:endParaRPr lang="zh-CN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4378611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13" y="243974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4380108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29" y="5306217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979" y="534169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41860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5691501" y="2016605"/>
            <a:ext cx="3458521" cy="1754326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JetBrains Mono"/>
              </a:rPr>
              <a:t>int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[][]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JetBrains Mono"/>
              </a:rPr>
              <a:t>datas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= {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9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6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7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8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};</a:t>
            </a:r>
            <a:endParaRPr kumimoji="0" lang="zh-CN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691501" y="4120377"/>
            <a:ext cx="3458521" cy="1754326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JetBrains Mono"/>
              </a:rPr>
              <a:t>int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[][]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JetBrains Mono"/>
              </a:rPr>
              <a:t>datas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= {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9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6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7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8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};</a:t>
            </a:r>
            <a:endParaRPr kumimoji="0" lang="zh-CN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4378611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13" y="243974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4380108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29" y="5306217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979" y="534169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41860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文本框 54"/>
          <p:cNvSpPr txBox="1"/>
          <p:nvPr/>
        </p:nvSpPr>
        <p:spPr>
          <a:xfrm>
            <a:off x="5691501" y="2016605"/>
            <a:ext cx="3458521" cy="1754326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JetBrains Mono"/>
              </a:rPr>
              <a:t>int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[][]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JetBrains Mono"/>
              </a:rPr>
              <a:t>data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= {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9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6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7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8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};</a:t>
            </a:r>
            <a:endParaRPr kumimoji="0" lang="zh-CN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691501" y="4120377"/>
            <a:ext cx="3458521" cy="1754326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JetBrains Mono"/>
              </a:rPr>
              <a:t>int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[][]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JetBrains Mono"/>
              </a:rPr>
              <a:t>data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= {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9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6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7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8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0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2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},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        {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3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4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, 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JetBrains Mono"/>
              </a:rPr>
              <a:t>15</a:t>
            </a: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</a:t>
            </a:r>
            <a:b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</a:br>
            <a:r>
              <a:rPr kumimoji="0" lang="zh-CN" altLang="zh-CN" sz="18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JetBrains Mono"/>
              </a:rPr>
              <a:t>};</a:t>
            </a:r>
            <a:endParaRPr kumimoji="0" lang="zh-CN" altLang="zh-CN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88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4378611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04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3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73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813" y="243974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4380108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329" y="5306217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6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93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530571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979" y="534169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7" y="2441860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组合 34"/>
          <p:cNvGrpSpPr/>
          <p:nvPr/>
        </p:nvGrpSpPr>
        <p:grpSpPr bwMode="auto">
          <a:xfrm>
            <a:off x="7297418" y="5747469"/>
            <a:ext cx="720725" cy="720725"/>
            <a:chOff x="6777714" y="3805736"/>
            <a:chExt cx="720080" cy="720080"/>
          </a:xfrm>
        </p:grpSpPr>
        <p:grpSp>
          <p:nvGrpSpPr>
            <p:cNvPr id="36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38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7" name="直接箭头连接符 36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 bwMode="auto">
          <a:xfrm>
            <a:off x="6505255" y="4950544"/>
            <a:ext cx="720725" cy="719137"/>
            <a:chOff x="5985626" y="3007918"/>
            <a:chExt cx="720080" cy="720080"/>
          </a:xfrm>
        </p:grpSpPr>
        <p:grpSp>
          <p:nvGrpSpPr>
            <p:cNvPr id="41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43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2" name="直接箭头连接符 41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 bwMode="auto">
          <a:xfrm>
            <a:off x="6505255" y="5747469"/>
            <a:ext cx="720725" cy="720725"/>
            <a:chOff x="5985626" y="3805736"/>
            <a:chExt cx="720080" cy="720080"/>
          </a:xfrm>
        </p:grpSpPr>
        <p:grpSp>
          <p:nvGrpSpPr>
            <p:cNvPr id="46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48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7" name="直接箭头连接符 46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 bwMode="auto">
          <a:xfrm>
            <a:off x="5713093" y="5747469"/>
            <a:ext cx="720725" cy="720725"/>
            <a:chOff x="5192878" y="3795886"/>
            <a:chExt cx="720080" cy="720080"/>
          </a:xfrm>
        </p:grpSpPr>
        <p:grpSp>
          <p:nvGrpSpPr>
            <p:cNvPr id="51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53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52" name="直接箭头连接符 51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: 圆角 3"/>
          <p:cNvSpPr/>
          <p:nvPr/>
        </p:nvSpPr>
        <p:spPr>
          <a:xfrm>
            <a:off x="5713093" y="3402826"/>
            <a:ext cx="4068597" cy="90804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确定</a:t>
            </a:r>
            <a:r>
              <a:rPr lang="en-US" altLang="zh-CN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0 </a:t>
            </a:r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号元素的所在位置</a:t>
            </a:r>
            <a:endParaRPr lang="zh-CN" altLang="en-US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784530" y="373523"/>
            <a:ext cx="5335701" cy="2862322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// </a:t>
            </a: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记录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0</a:t>
            </a: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号的位置</a:t>
            </a:r>
            <a:endParaRPr lang="zh-CN" altLang="en-US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for (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i = 0; i &lt; 4; i++) {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for (</a:t>
            </a:r>
            <a:r>
              <a:rPr lang="en-US" altLang="zh-CN" dirty="0" err="1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int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j = 0; j &lt; 4; j++) {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    if(data[i][j] == 0){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        row = i;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        </a:t>
            </a:r>
            <a:r>
              <a:rPr lang="en-US" altLang="zh-CN" smtClean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column </a:t>
            </a: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= j;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    }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    }</a:t>
            </a:r>
            <a:endParaRPr lang="en-US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        }</a:t>
            </a:r>
            <a:endParaRPr lang="zh-CN" altLang="zh-CN" dirty="0">
              <a:solidFill>
                <a:srgbClr val="0033B3"/>
              </a:solidFill>
              <a:latin typeface="Consolas" panose="020B0609020204030204" pitchFamily="49" charset="0"/>
              <a:ea typeface="JetBrains Mon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3.7037E-7 L -0.0905 3.7037E-7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3.7037E-6 L 4.58333E-6 -0.13542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81481E-6 L 0.08997 0.00023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885" y="4377530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438764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5314740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62990" y="4368085"/>
            <a:ext cx="934671" cy="9119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 bwMode="auto">
          <a:xfrm>
            <a:off x="710880" y="1728048"/>
            <a:ext cx="720725" cy="720725"/>
            <a:chOff x="5192878" y="3795886"/>
            <a:chExt cx="720080" cy="720080"/>
          </a:xfrm>
        </p:grpSpPr>
        <p:grpSp>
          <p:nvGrpSpPr>
            <p:cNvPr id="74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76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5" name="直接箭头连接符 74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占位符 3"/>
          <p:cNvSpPr txBox="1"/>
          <p:nvPr/>
        </p:nvSpPr>
        <p:spPr>
          <a:xfrm>
            <a:off x="723109" y="2673775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空白块和右边数据交换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data[row][column+1]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8558716" y="4377530"/>
            <a:ext cx="934671" cy="9119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5" grpId="0" animBg="1"/>
      <p:bldP spid="8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92" y="4387639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5314740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62990" y="4368085"/>
            <a:ext cx="934671" cy="9119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 bwMode="auto">
          <a:xfrm>
            <a:off x="710880" y="1728048"/>
            <a:ext cx="720725" cy="720725"/>
            <a:chOff x="5192878" y="3795886"/>
            <a:chExt cx="720080" cy="720080"/>
          </a:xfrm>
        </p:grpSpPr>
        <p:grpSp>
          <p:nvGrpSpPr>
            <p:cNvPr id="74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76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5" name="直接箭头连接符 74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占位符 3"/>
          <p:cNvSpPr txBox="1"/>
          <p:nvPr/>
        </p:nvSpPr>
        <p:spPr>
          <a:xfrm>
            <a:off x="723109" y="2673775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空白块和右边数据交换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data[row][column+1]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8558716" y="4377530"/>
            <a:ext cx="934671" cy="9119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: 圆角 1"/>
          <p:cNvSpPr/>
          <p:nvPr/>
        </p:nvSpPr>
        <p:spPr>
          <a:xfrm>
            <a:off x="701959" y="4910880"/>
            <a:ext cx="4068597" cy="90804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注意：</a:t>
            </a:r>
            <a:endParaRPr lang="en-US" altLang="zh-CN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交换后，空白块的位置发生了改变</a:t>
            </a:r>
            <a:endParaRPr lang="en-US" altLang="zh-CN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坐标也同样需要改变</a:t>
            </a:r>
            <a:endParaRPr lang="zh-CN" altLang="en-US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5272" y="1922308"/>
            <a:ext cx="2555676" cy="338554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column++;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92" y="4387639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5314740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grpSp>
        <p:nvGrpSpPr>
          <p:cNvPr id="73" name="组合 72"/>
          <p:cNvGrpSpPr/>
          <p:nvPr/>
        </p:nvGrpSpPr>
        <p:grpSpPr bwMode="auto">
          <a:xfrm>
            <a:off x="710880" y="1728048"/>
            <a:ext cx="720725" cy="720725"/>
            <a:chOff x="5192878" y="3795886"/>
            <a:chExt cx="720080" cy="720080"/>
          </a:xfrm>
        </p:grpSpPr>
        <p:grpSp>
          <p:nvGrpSpPr>
            <p:cNvPr id="74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76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5" name="直接箭头连接符 74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占位符 3"/>
          <p:cNvSpPr txBox="1"/>
          <p:nvPr/>
        </p:nvSpPr>
        <p:spPr>
          <a:xfrm>
            <a:off x="723109" y="2673775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空白块和右边数据交换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data[row][column+1]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701959" y="4910880"/>
            <a:ext cx="4068597" cy="908049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注意：</a:t>
            </a:r>
            <a:endParaRPr lang="en-US" altLang="zh-CN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交换后，空白块的位置发生了改变</a:t>
            </a:r>
            <a:endParaRPr lang="en-US" altLang="zh-CN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r>
              <a:rPr lang="zh-CN" altLang="en-US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坐标也同样需要改变</a:t>
            </a:r>
            <a:endParaRPr lang="zh-CN" altLang="en-US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5272" y="1922308"/>
            <a:ext cx="2555676" cy="338554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column++;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992" y="4387639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5314740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3" name="文本占位符 3"/>
          <p:cNvSpPr txBox="1"/>
          <p:nvPr/>
        </p:nvSpPr>
        <p:spPr>
          <a:xfrm>
            <a:off x="723109" y="2673775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空白块和</a:t>
            </a:r>
            <a:r>
              <a:rPr lang="zh-CN" altLang="en-US" dirty="0">
                <a:latin typeface="Consolas" panose="020B0609020204030204" pitchFamily="49" charset="0"/>
              </a:rPr>
              <a:t>下边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数据交换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data[row+1][column]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710880" y="1732917"/>
            <a:ext cx="720725" cy="719137"/>
            <a:chOff x="5985626" y="3007918"/>
            <a:chExt cx="720080" cy="720080"/>
          </a:xfrm>
        </p:grpSpPr>
        <p:grpSp>
          <p:nvGrpSpPr>
            <p:cNvPr id="7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9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" name="直接箭头连接符 7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9632510" y="4355043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32510" y="5296095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085" y="53507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4385523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5314740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3" name="文本占位符 3"/>
          <p:cNvSpPr txBox="1"/>
          <p:nvPr/>
        </p:nvSpPr>
        <p:spPr>
          <a:xfrm>
            <a:off x="723109" y="2673775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空白块和</a:t>
            </a:r>
            <a:r>
              <a:rPr lang="zh-CN" altLang="en-US" dirty="0">
                <a:latin typeface="Consolas" panose="020B0609020204030204" pitchFamily="49" charset="0"/>
              </a:rPr>
              <a:t>下边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数据交换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data[row+1][column]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710880" y="1732917"/>
            <a:ext cx="720725" cy="719137"/>
            <a:chOff x="5985626" y="3007918"/>
            <a:chExt cx="720080" cy="720080"/>
          </a:xfrm>
        </p:grpSpPr>
        <p:grpSp>
          <p:nvGrpSpPr>
            <p:cNvPr id="7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9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" name="直接箭头连接符 7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9632510" y="4355043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32510" y="5296095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55272" y="1922308"/>
            <a:ext cx="2555676" cy="338554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row++;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7085" y="5350724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4385523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5314740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3" name="文本占位符 3"/>
          <p:cNvSpPr txBox="1"/>
          <p:nvPr/>
        </p:nvSpPr>
        <p:spPr>
          <a:xfrm>
            <a:off x="674265" y="2832921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空白块和左边数据交换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data[row][column-1]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69415" y="5301398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32510" y="5296095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 bwMode="auto">
          <a:xfrm>
            <a:off x="710880" y="1732917"/>
            <a:ext cx="720725" cy="720725"/>
            <a:chOff x="6777714" y="3805736"/>
            <a:chExt cx="720080" cy="720080"/>
          </a:xfrm>
        </p:grpSpPr>
        <p:grpSp>
          <p:nvGrpSpPr>
            <p:cNvPr id="11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16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4" name="直接箭头连接符 13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84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2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84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2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2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2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2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2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图片 2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2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图片 26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26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图片 26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图片 26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453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图片 26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898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图片 26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图片 26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图片 26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图片 26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27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组合 55"/>
          <p:cNvGrpSpPr/>
          <p:nvPr/>
        </p:nvGrpSpPr>
        <p:grpSpPr bwMode="auto">
          <a:xfrm>
            <a:off x="10028768" y="2552701"/>
            <a:ext cx="867833" cy="3528484"/>
            <a:chOff x="7521303" y="1914154"/>
            <a:chExt cx="651097" cy="2647223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7524479" y="1914154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7524479" y="4561377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/>
            <p:nvPr/>
          </p:nvCxnSpPr>
          <p:spPr>
            <a:xfrm>
              <a:off x="7711868" y="3398949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箭头连接符 59"/>
            <p:cNvCxnSpPr/>
            <p:nvPr/>
          </p:nvCxnSpPr>
          <p:spPr>
            <a:xfrm flipV="1">
              <a:off x="7711868" y="1914154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4"/>
            <p:cNvSpPr txBox="1"/>
            <p:nvPr/>
          </p:nvSpPr>
          <p:spPr>
            <a:xfrm>
              <a:off x="7521303" y="3062290"/>
              <a:ext cx="651097" cy="289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595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 bwMode="auto">
          <a:xfrm>
            <a:off x="6862234" y="6081178"/>
            <a:ext cx="3170767" cy="480482"/>
            <a:chOff x="5146943" y="4561376"/>
            <a:chExt cx="2377385" cy="360001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7524328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5146943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4"/>
            <p:cNvSpPr txBox="1"/>
            <p:nvPr/>
          </p:nvSpPr>
          <p:spPr>
            <a:xfrm>
              <a:off x="6026163" y="4574063"/>
              <a:ext cx="680840" cy="288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514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66" name="直接箭头连接符 65"/>
            <p:cNvCxnSpPr/>
            <p:nvPr/>
          </p:nvCxnSpPr>
          <p:spPr>
            <a:xfrm flipV="1">
              <a:off x="6624477" y="4751685"/>
              <a:ext cx="89985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箭头连接符 66"/>
            <p:cNvCxnSpPr/>
            <p:nvPr/>
          </p:nvCxnSpPr>
          <p:spPr>
            <a:xfrm flipH="1" flipV="1">
              <a:off x="5150117" y="4751685"/>
              <a:ext cx="89985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90900" y="909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35"/>
                                        </p:tgtEl>
                                      </p:cBhvr>
                                      <p:by x="90900" y="909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82716E-6 L 0.42274 3.82716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975" y="5330632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4385523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781" y="534557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3" name="文本占位符 3"/>
          <p:cNvSpPr txBox="1"/>
          <p:nvPr/>
        </p:nvSpPr>
        <p:spPr>
          <a:xfrm>
            <a:off x="674265" y="2832921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空白块和左边数据交换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data[row][column-1]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69415" y="5301398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632510" y="5296095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55272" y="1922308"/>
            <a:ext cx="2555676" cy="338554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column--;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710880" y="1732917"/>
            <a:ext cx="720725" cy="720725"/>
            <a:chOff x="6777714" y="3805736"/>
            <a:chExt cx="720080" cy="720080"/>
          </a:xfrm>
        </p:grpSpPr>
        <p:grpSp>
          <p:nvGrpSpPr>
            <p:cNvPr id="11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16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4" name="直接箭头连接符 13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975" y="5330632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716" y="438763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4385523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781" y="534557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3" name="文本占位符 3"/>
          <p:cNvSpPr txBox="1"/>
          <p:nvPr/>
        </p:nvSpPr>
        <p:spPr>
          <a:xfrm>
            <a:off x="674265" y="2832921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空白块和上面数据交换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data[row-1][column]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69415" y="5301398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564815" y="4350353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 bwMode="auto">
          <a:xfrm>
            <a:off x="710880" y="1732917"/>
            <a:ext cx="720725" cy="720725"/>
            <a:chOff x="5985626" y="3805736"/>
            <a:chExt cx="720080" cy="720080"/>
          </a:xfrm>
        </p:grpSpPr>
        <p:grpSp>
          <p:nvGrpSpPr>
            <p:cNvPr id="7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9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" name="直接箭头连接符 7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071" y="4418479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770" y="535090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4385523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6781" y="5345571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3" name="文本占位符 3"/>
          <p:cNvSpPr txBox="1"/>
          <p:nvPr/>
        </p:nvSpPr>
        <p:spPr>
          <a:xfrm>
            <a:off x="674265" y="2832921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Consolas" panose="020B0609020204030204" pitchFamily="49" charset="0"/>
              </a:rPr>
              <a:t>空白块和上面数据交换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data[row][column]</a:t>
            </a: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latin typeface="Consolas" panose="020B0609020204030204" pitchFamily="49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Consolas" panose="020B0609020204030204" pitchFamily="49" charset="0"/>
              </a:rPr>
              <a:t>data[row-1][column]</a:t>
            </a:r>
            <a:endParaRPr lang="en-US" altLang="zh-CN" dirty="0">
              <a:latin typeface="Consolas" panose="020B0609020204030204" pitchFamily="49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569415" y="5301398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564815" y="4350353"/>
            <a:ext cx="1015120" cy="945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855272" y="1922308"/>
            <a:ext cx="2555676" cy="338554"/>
          </a:xfrm>
          <a:prstGeom prst="rect">
            <a:avLst/>
          </a:prstGeom>
          <a:solidFill>
            <a:srgbClr val="FFFFE4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row--;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710880" y="1732917"/>
            <a:ext cx="720725" cy="720725"/>
            <a:chOff x="5985626" y="3805736"/>
            <a:chExt cx="720080" cy="720080"/>
          </a:xfrm>
        </p:grpSpPr>
        <p:grpSp>
          <p:nvGrpSpPr>
            <p:cNvPr id="7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9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" name="直接箭头连接符 7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750" y="1626944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图片包含 物体, 监控, 镜子, 巴士&#10;&#10;描述已自动生成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10" y="4409450"/>
            <a:ext cx="910800" cy="910800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09" y="5341877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916" y="2441860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967" y="24418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801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767" y="341976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01" y="3402826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600" y="341764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683" y="243974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801" y="4380108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199" y="4376494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134" y="4378611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801" y="5290893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520" y="5336542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849" y="5341695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767" y="2441860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2223886" y="2204578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3627179" y="771905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912962" y="3004893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912962" y="3929886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912962" y="495470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857325" y="58657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980971" y="300489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980971" y="3929886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980971" y="495470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980971" y="58657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992199" y="300489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5992199" y="3929886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992199" y="495470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992199" y="58657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079748" y="2998043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079748" y="3929886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079748" y="4954700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7079748" y="58657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880" y="1198676"/>
            <a:ext cx="6430272" cy="5249008"/>
          </a:xfrm>
          <a:prstGeom prst="rect">
            <a:avLst/>
          </a:prstGeom>
        </p:spPr>
      </p:pic>
      <p:pic>
        <p:nvPicPr>
          <p:cNvPr id="78" name="图片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776" y="4039746"/>
            <a:ext cx="1809355" cy="240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文本占位符 3"/>
          <p:cNvSpPr txBox="1"/>
          <p:nvPr/>
        </p:nvSpPr>
        <p:spPr>
          <a:xfrm>
            <a:off x="1354705" y="1895591"/>
            <a:ext cx="5196924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latin typeface="Consolas" panose="020B0609020204030204" pitchFamily="49" charset="0"/>
              </a:rPr>
              <a:t>数据在数组中改变之后，界面需要重新刷新</a:t>
            </a: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zh-CN" altLang="en-US" dirty="0">
                <a:solidFill>
                  <a:schemeClr val="bg1"/>
                </a:solidFill>
                <a:latin typeface="Consolas" panose="020B0609020204030204" pitchFamily="49" charset="0"/>
              </a:rPr>
              <a:t>每一次移动之后，调用</a:t>
            </a:r>
            <a:r>
              <a:rPr lang="en-US" altLang="zh-CN" dirty="0" err="1">
                <a:solidFill>
                  <a:schemeClr val="bg1"/>
                </a:solidFill>
                <a:latin typeface="Consolas" panose="020B0609020204030204" pitchFamily="49" charset="0"/>
              </a:rPr>
              <a:t>paintView</a:t>
            </a:r>
            <a:r>
              <a:rPr lang="zh-CN" altLang="en-US" dirty="0">
                <a:solidFill>
                  <a:schemeClr val="bg1"/>
                </a:solidFill>
                <a:latin typeface="Consolas" panose="020B0609020204030204" pitchFamily="49" charset="0"/>
              </a:rPr>
              <a:t>重新绘制界面</a:t>
            </a: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en-US" altLang="zh-CN" dirty="0" err="1">
                <a:solidFill>
                  <a:schemeClr val="bg1"/>
                </a:solidFill>
                <a:latin typeface="Consolas" panose="020B0609020204030204" pitchFamily="49" charset="0"/>
              </a:rPr>
              <a:t>paintView</a:t>
            </a:r>
            <a:r>
              <a:rPr lang="zh-CN" altLang="en-US" dirty="0">
                <a:solidFill>
                  <a:schemeClr val="bg1"/>
                </a:solidFill>
                <a:latin typeface="Consolas" panose="020B0609020204030204" pitchFamily="49" charset="0"/>
              </a:rPr>
              <a:t>方法中，加载图片资源之前，需要将现有的组件移除</a:t>
            </a: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lvl="1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 err="1">
                <a:solidFill>
                  <a:schemeClr val="bg1"/>
                </a:solidFill>
                <a:latin typeface="Consolas" panose="020B0609020204030204" pitchFamily="49" charset="0"/>
              </a:rPr>
              <a:t>getContentPane</a:t>
            </a:r>
            <a:r>
              <a:rPr lang="en-US" altLang="zh-CN" dirty="0">
                <a:solidFill>
                  <a:schemeClr val="bg1"/>
                </a:solidFill>
                <a:latin typeface="Consolas" panose="020B0609020204030204" pitchFamily="49" charset="0"/>
              </a:rPr>
              <a:t>().</a:t>
            </a:r>
            <a:r>
              <a:rPr lang="en-US" altLang="zh-CN" dirty="0" err="1">
                <a:solidFill>
                  <a:schemeClr val="bg1"/>
                </a:solidFill>
                <a:latin typeface="Consolas" panose="020B0609020204030204" pitchFamily="49" charset="0"/>
              </a:rPr>
              <a:t>removeAll</a:t>
            </a:r>
            <a:r>
              <a:rPr lang="en-US" altLang="zh-CN" dirty="0">
                <a:solidFill>
                  <a:schemeClr val="bg1"/>
                </a:solidFill>
                <a:latin typeface="Consolas" panose="020B0609020204030204" pitchFamily="49" charset="0"/>
              </a:rPr>
              <a:t>();</a:t>
            </a: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r>
              <a:rPr lang="zh-CN" altLang="en-US" dirty="0">
                <a:solidFill>
                  <a:schemeClr val="bg1"/>
                </a:solidFill>
                <a:latin typeface="Consolas" panose="020B0609020204030204" pitchFamily="49" charset="0"/>
              </a:rPr>
              <a:t>加载后，需要刷新界面</a:t>
            </a: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lvl="1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dirty="0" err="1">
                <a:solidFill>
                  <a:schemeClr val="bg1"/>
                </a:solidFill>
                <a:latin typeface="Consolas" panose="020B0609020204030204" pitchFamily="49" charset="0"/>
              </a:rPr>
              <a:t>getContentPane</a:t>
            </a:r>
            <a:r>
              <a:rPr lang="en-US" altLang="zh-CN" dirty="0">
                <a:solidFill>
                  <a:schemeClr val="bg1"/>
                </a:solidFill>
                <a:latin typeface="Consolas" panose="020B0609020204030204" pitchFamily="49" charset="0"/>
              </a:rPr>
              <a:t>().repaint();</a:t>
            </a:r>
            <a:endParaRPr lang="en-US" altLang="zh-CN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Bug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分析和解决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438764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5299922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4389137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751" y="531736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grpSp>
        <p:nvGrpSpPr>
          <p:cNvPr id="53" name="组合 52"/>
          <p:cNvGrpSpPr/>
          <p:nvPr/>
        </p:nvGrpSpPr>
        <p:grpSpPr bwMode="auto">
          <a:xfrm>
            <a:off x="4258227" y="5545229"/>
            <a:ext cx="720725" cy="720725"/>
            <a:chOff x="6777714" y="3805736"/>
            <a:chExt cx="720080" cy="720080"/>
          </a:xfrm>
        </p:grpSpPr>
        <p:grpSp>
          <p:nvGrpSpPr>
            <p:cNvPr id="54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74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3" name="直接箭头连接符 72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 bwMode="auto">
          <a:xfrm>
            <a:off x="3466064" y="4748304"/>
            <a:ext cx="720725" cy="719137"/>
            <a:chOff x="5985626" y="3007918"/>
            <a:chExt cx="720080" cy="720080"/>
          </a:xfrm>
        </p:grpSpPr>
        <p:grpSp>
          <p:nvGrpSpPr>
            <p:cNvPr id="82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85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4" name="直接箭头连接符 83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 bwMode="auto">
          <a:xfrm>
            <a:off x="3466064" y="5545229"/>
            <a:ext cx="720725" cy="720725"/>
            <a:chOff x="5985626" y="3805736"/>
            <a:chExt cx="720080" cy="720080"/>
          </a:xfrm>
        </p:grpSpPr>
        <p:grpSp>
          <p:nvGrpSpPr>
            <p:cNvPr id="88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90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9" name="直接箭头连接符 88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 bwMode="auto">
          <a:xfrm>
            <a:off x="2673902" y="5545229"/>
            <a:ext cx="720725" cy="720725"/>
            <a:chOff x="5192878" y="3795886"/>
            <a:chExt cx="720080" cy="720080"/>
          </a:xfrm>
        </p:grpSpPr>
        <p:grpSp>
          <p:nvGrpSpPr>
            <p:cNvPr id="93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95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94" name="直接箭头连接符 93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7" name="图片 9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164" y="4932095"/>
            <a:ext cx="1188550" cy="114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文本占位符 3"/>
          <p:cNvSpPr txBox="1"/>
          <p:nvPr/>
        </p:nvSpPr>
        <p:spPr>
          <a:xfrm>
            <a:off x="754349" y="1714822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Consolas" panose="020B0609020204030204" pitchFamily="49" charset="0"/>
              </a:rPr>
              <a:t>column == 3 </a:t>
            </a:r>
            <a:r>
              <a:rPr lang="zh-CN" altLang="en-US" dirty="0">
                <a:latin typeface="Consolas" panose="020B0609020204030204" pitchFamily="49" charset="0"/>
              </a:rPr>
              <a:t>不允许左移动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Bug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分析和解决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438764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2448773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4389137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grpSp>
        <p:nvGrpSpPr>
          <p:cNvPr id="53" name="组合 52"/>
          <p:cNvGrpSpPr/>
          <p:nvPr/>
        </p:nvGrpSpPr>
        <p:grpSpPr bwMode="auto">
          <a:xfrm>
            <a:off x="4258227" y="5545229"/>
            <a:ext cx="720725" cy="720725"/>
            <a:chOff x="6777714" y="3805736"/>
            <a:chExt cx="720080" cy="720080"/>
          </a:xfrm>
        </p:grpSpPr>
        <p:grpSp>
          <p:nvGrpSpPr>
            <p:cNvPr id="54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74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3" name="直接箭头连接符 72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 bwMode="auto">
          <a:xfrm>
            <a:off x="3466064" y="4748304"/>
            <a:ext cx="720725" cy="719137"/>
            <a:chOff x="5985626" y="3007918"/>
            <a:chExt cx="720080" cy="720080"/>
          </a:xfrm>
        </p:grpSpPr>
        <p:grpSp>
          <p:nvGrpSpPr>
            <p:cNvPr id="82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85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4" name="直接箭头连接符 83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 bwMode="auto">
          <a:xfrm>
            <a:off x="3466064" y="5545229"/>
            <a:ext cx="720725" cy="720725"/>
            <a:chOff x="5985626" y="3805736"/>
            <a:chExt cx="720080" cy="720080"/>
          </a:xfrm>
        </p:grpSpPr>
        <p:grpSp>
          <p:nvGrpSpPr>
            <p:cNvPr id="88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90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9" name="直接箭头连接符 88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 bwMode="auto">
          <a:xfrm>
            <a:off x="2673902" y="5545229"/>
            <a:ext cx="720725" cy="720725"/>
            <a:chOff x="5192878" y="3795886"/>
            <a:chExt cx="720080" cy="720080"/>
          </a:xfrm>
        </p:grpSpPr>
        <p:grpSp>
          <p:nvGrpSpPr>
            <p:cNvPr id="93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95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94" name="直接箭头连接符 93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7" name="图片 9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064" y="4129406"/>
            <a:ext cx="1188550" cy="114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文本占位符 3"/>
          <p:cNvSpPr txBox="1"/>
          <p:nvPr/>
        </p:nvSpPr>
        <p:spPr>
          <a:xfrm>
            <a:off x="754349" y="1714822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Consolas" panose="020B0609020204030204" pitchFamily="49" charset="0"/>
              </a:rPr>
              <a:t>column == 3 </a:t>
            </a:r>
            <a:r>
              <a:rPr lang="zh-CN" altLang="en-US" dirty="0">
                <a:latin typeface="Consolas" panose="020B0609020204030204" pitchFamily="49" charset="0"/>
              </a:rPr>
              <a:t>不允许左移动</a:t>
            </a:r>
            <a:endParaRPr lang="en-US" altLang="zh-CN" dirty="0">
              <a:latin typeface="Consolas" panose="020B0609020204030204" pitchFamily="49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row == 3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不允许上移动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228" y="24508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966" y="5381958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Bug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分析和解决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438764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177" y="2450889"/>
            <a:ext cx="908051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4389137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2450889"/>
            <a:ext cx="908049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grpSp>
        <p:nvGrpSpPr>
          <p:cNvPr id="53" name="组合 52"/>
          <p:cNvGrpSpPr/>
          <p:nvPr/>
        </p:nvGrpSpPr>
        <p:grpSpPr bwMode="auto">
          <a:xfrm>
            <a:off x="4258227" y="5545229"/>
            <a:ext cx="720725" cy="720725"/>
            <a:chOff x="6777714" y="3805736"/>
            <a:chExt cx="720080" cy="720080"/>
          </a:xfrm>
        </p:grpSpPr>
        <p:grpSp>
          <p:nvGrpSpPr>
            <p:cNvPr id="54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74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3" name="直接箭头连接符 72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 bwMode="auto">
          <a:xfrm>
            <a:off x="3466064" y="4748304"/>
            <a:ext cx="720725" cy="719137"/>
            <a:chOff x="5985626" y="3007918"/>
            <a:chExt cx="720080" cy="720080"/>
          </a:xfrm>
        </p:grpSpPr>
        <p:grpSp>
          <p:nvGrpSpPr>
            <p:cNvPr id="82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85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4" name="直接箭头连接符 83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 bwMode="auto">
          <a:xfrm>
            <a:off x="3466064" y="5545229"/>
            <a:ext cx="720725" cy="720725"/>
            <a:chOff x="5985626" y="3805736"/>
            <a:chExt cx="720080" cy="720080"/>
          </a:xfrm>
        </p:grpSpPr>
        <p:grpSp>
          <p:nvGrpSpPr>
            <p:cNvPr id="88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90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9" name="直接箭头连接符 88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 bwMode="auto">
          <a:xfrm>
            <a:off x="2673902" y="5545229"/>
            <a:ext cx="720725" cy="720725"/>
            <a:chOff x="5192878" y="3795886"/>
            <a:chExt cx="720080" cy="720080"/>
          </a:xfrm>
        </p:grpSpPr>
        <p:grpSp>
          <p:nvGrpSpPr>
            <p:cNvPr id="93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95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94" name="直接箭头连接符 93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7" name="图片 9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412" y="5357673"/>
            <a:ext cx="1188550" cy="114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文本占位符 3"/>
          <p:cNvSpPr txBox="1"/>
          <p:nvPr/>
        </p:nvSpPr>
        <p:spPr>
          <a:xfrm>
            <a:off x="754349" y="1714822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Consolas" panose="020B0609020204030204" pitchFamily="49" charset="0"/>
              </a:rPr>
              <a:t>column == 3 </a:t>
            </a:r>
            <a:r>
              <a:rPr lang="zh-CN" altLang="en-US" dirty="0">
                <a:latin typeface="Consolas" panose="020B0609020204030204" pitchFamily="49" charset="0"/>
              </a:rPr>
              <a:t>不允许左移动</a:t>
            </a:r>
            <a:endParaRPr lang="en-US" altLang="zh-CN" dirty="0">
              <a:latin typeface="Consolas" panose="020B0609020204030204" pitchFamily="49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row == 3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不允许上移动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Consolas" panose="020B0609020204030204" pitchFamily="49" charset="0"/>
              </a:rPr>
              <a:t>column == 0 </a:t>
            </a:r>
            <a:r>
              <a:rPr lang="zh-CN" altLang="en-US" dirty="0">
                <a:latin typeface="Consolas" panose="020B0609020204030204" pitchFamily="49" charset="0"/>
              </a:rPr>
              <a:t>不允许右移动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79" name="图片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011" y="1635973"/>
            <a:ext cx="4637617" cy="4986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图片 10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944" y="538965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图片 9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图片 10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062" y="4389137"/>
            <a:ext cx="908049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9861" y="342667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395" y="4387640"/>
            <a:ext cx="910167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110" y="5350724"/>
            <a:ext cx="910167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966" y="5381958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Bug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分析和解决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4387640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3428789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2" y="3411855"/>
            <a:ext cx="908049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028" y="4389137"/>
            <a:ext cx="908049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矩形: 圆角 54"/>
          <p:cNvSpPr/>
          <p:nvPr/>
        </p:nvSpPr>
        <p:spPr>
          <a:xfrm>
            <a:off x="5900147" y="2213607"/>
            <a:ext cx="1228314" cy="43480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row(</a:t>
            </a:r>
            <a:r>
              <a:rPr lang="zh-CN" altLang="en-US" sz="1600" b="1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行</a:t>
            </a: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)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0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1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2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  <a:p>
            <a:pPr algn="ctr">
              <a:defRPr/>
            </a:pPr>
            <a:r>
              <a:rPr lang="en-US" altLang="zh-CN" sz="1600" b="1" dirty="0">
                <a:latin typeface="Consolas" panose="020B0609020204030204" pitchFamily="49" charset="0"/>
                <a:ea typeface="思源黑体 CN Bold" panose="020B0800000000000000" pitchFamily="34" charset="-122"/>
              </a:rPr>
              <a:t>3</a:t>
            </a:r>
            <a:endParaRPr lang="en-US" altLang="zh-CN" sz="1600" b="1" dirty="0">
              <a:latin typeface="Consolas" panose="020B0609020204030204" pitchFamily="49" charset="0"/>
              <a:ea typeface="思源黑体 CN Bold" panose="020B0800000000000000" pitchFamily="34" charset="-122"/>
            </a:endParaRPr>
          </a:p>
        </p:txBody>
      </p:sp>
      <p:sp>
        <p:nvSpPr>
          <p:cNvPr id="56" name="矩形: 圆角 55"/>
          <p:cNvSpPr/>
          <p:nvPr/>
        </p:nvSpPr>
        <p:spPr>
          <a:xfrm>
            <a:off x="7303440" y="780934"/>
            <a:ext cx="4452758" cy="91016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column(</a:t>
            </a:r>
            <a:r>
              <a:rPr lang="zh-CN" altLang="en-US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列</a:t>
            </a: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</a:t>
            </a: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b="1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>
                <a:solidFill>
                  <a:schemeClr val="bg1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0        1         2       3</a:t>
            </a:r>
            <a:endParaRPr lang="zh-CN" altLang="en-US" sz="1600" dirty="0">
              <a:solidFill>
                <a:schemeClr val="bg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589223" y="301392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589223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589223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533586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3,0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657232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657232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657232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57232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3,1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68460" y="301392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668460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668460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9668460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3,2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756009" y="3007072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0,3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756009" y="3938915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1,3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0756009" y="4963729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2,3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756009" y="5874751"/>
            <a:ext cx="4618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b="1" dirty="0">
                <a:solidFill>
                  <a:schemeClr val="bg1"/>
                </a:solidFill>
                <a:latin typeface="Consolas" panose="020B0609020204030204" pitchFamily="49" charset="0"/>
              </a:rPr>
              <a:t>3,3</a:t>
            </a:r>
            <a:endParaRPr lang="zh-CN" altLang="en-US" sz="12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grpSp>
        <p:nvGrpSpPr>
          <p:cNvPr id="53" name="组合 52"/>
          <p:cNvGrpSpPr/>
          <p:nvPr/>
        </p:nvGrpSpPr>
        <p:grpSpPr bwMode="auto">
          <a:xfrm>
            <a:off x="4258227" y="5545229"/>
            <a:ext cx="720725" cy="720725"/>
            <a:chOff x="6777714" y="3805736"/>
            <a:chExt cx="720080" cy="720080"/>
          </a:xfrm>
        </p:grpSpPr>
        <p:grpSp>
          <p:nvGrpSpPr>
            <p:cNvPr id="54" name="组合 9"/>
            <p:cNvGrpSpPr/>
            <p:nvPr/>
          </p:nvGrpSpPr>
          <p:grpSpPr bwMode="auto">
            <a:xfrm>
              <a:off x="6777714" y="3805736"/>
              <a:ext cx="720080" cy="720080"/>
              <a:chOff x="5580112" y="134343"/>
              <a:chExt cx="720080" cy="720080"/>
            </a:xfrm>
          </p:grpSpPr>
          <p:sp>
            <p:nvSpPr>
              <p:cNvPr id="74" name="圆角矩形 8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圆角矩形 3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73" name="直接箭头连接符 72"/>
            <p:cNvCxnSpPr/>
            <p:nvPr/>
          </p:nvCxnSpPr>
          <p:spPr>
            <a:xfrm>
              <a:off x="7029900" y="416101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 bwMode="auto">
          <a:xfrm>
            <a:off x="3466064" y="4748304"/>
            <a:ext cx="720725" cy="719137"/>
            <a:chOff x="5985626" y="3007918"/>
            <a:chExt cx="720080" cy="720080"/>
          </a:xfrm>
        </p:grpSpPr>
        <p:grpSp>
          <p:nvGrpSpPr>
            <p:cNvPr id="82" name="组合 12"/>
            <p:cNvGrpSpPr/>
            <p:nvPr/>
          </p:nvGrpSpPr>
          <p:grpSpPr bwMode="auto">
            <a:xfrm>
              <a:off x="5985626" y="3007918"/>
              <a:ext cx="720080" cy="720080"/>
              <a:chOff x="5580112" y="134343"/>
              <a:chExt cx="720080" cy="720080"/>
            </a:xfrm>
          </p:grpSpPr>
          <p:sp>
            <p:nvSpPr>
              <p:cNvPr id="85" name="圆角矩形 13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圆角矩形 14"/>
              <p:cNvSpPr/>
              <p:nvPr/>
            </p:nvSpPr>
            <p:spPr>
              <a:xfrm>
                <a:off x="5651486" y="201105"/>
                <a:ext cx="577333" cy="575429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4" name="直接箭头连接符 83"/>
            <p:cNvCxnSpPr/>
            <p:nvPr/>
          </p:nvCxnSpPr>
          <p:spPr>
            <a:xfrm rot="16200000">
              <a:off x="6223261" y="3362395"/>
              <a:ext cx="251154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 bwMode="auto">
          <a:xfrm>
            <a:off x="3466064" y="5545229"/>
            <a:ext cx="720725" cy="720725"/>
            <a:chOff x="5985626" y="3805736"/>
            <a:chExt cx="720080" cy="720080"/>
          </a:xfrm>
        </p:grpSpPr>
        <p:grpSp>
          <p:nvGrpSpPr>
            <p:cNvPr id="88" name="组合 16"/>
            <p:cNvGrpSpPr/>
            <p:nvPr/>
          </p:nvGrpSpPr>
          <p:grpSpPr bwMode="auto">
            <a:xfrm>
              <a:off x="5985626" y="3805736"/>
              <a:ext cx="720080" cy="720080"/>
              <a:chOff x="5580112" y="134343"/>
              <a:chExt cx="720080" cy="720080"/>
            </a:xfrm>
          </p:grpSpPr>
          <p:sp>
            <p:nvSpPr>
              <p:cNvPr id="90" name="圆角矩形 17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圆角矩形 18"/>
              <p:cNvSpPr/>
              <p:nvPr/>
            </p:nvSpPr>
            <p:spPr>
              <a:xfrm>
                <a:off x="5651486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89" name="直接箭头连接符 88"/>
            <p:cNvCxnSpPr/>
            <p:nvPr/>
          </p:nvCxnSpPr>
          <p:spPr>
            <a:xfrm rot="5400000">
              <a:off x="6222746" y="4160224"/>
              <a:ext cx="252186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 bwMode="auto">
          <a:xfrm>
            <a:off x="2673902" y="5545229"/>
            <a:ext cx="720725" cy="720725"/>
            <a:chOff x="5192878" y="3795886"/>
            <a:chExt cx="720080" cy="720080"/>
          </a:xfrm>
        </p:grpSpPr>
        <p:grpSp>
          <p:nvGrpSpPr>
            <p:cNvPr id="93" name="组合 20"/>
            <p:cNvGrpSpPr/>
            <p:nvPr/>
          </p:nvGrpSpPr>
          <p:grpSpPr bwMode="auto">
            <a:xfrm>
              <a:off x="5192878" y="3795886"/>
              <a:ext cx="720080" cy="720080"/>
              <a:chOff x="5580112" y="134343"/>
              <a:chExt cx="720080" cy="720080"/>
            </a:xfrm>
          </p:grpSpPr>
          <p:sp>
            <p:nvSpPr>
              <p:cNvPr id="95" name="圆角矩形 21"/>
              <p:cNvSpPr/>
              <p:nvPr/>
            </p:nvSpPr>
            <p:spPr>
              <a:xfrm>
                <a:off x="5580112" y="134343"/>
                <a:ext cx="720080" cy="72008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圆角矩形 22"/>
              <p:cNvSpPr/>
              <p:nvPr/>
            </p:nvSpPr>
            <p:spPr>
              <a:xfrm>
                <a:off x="5651485" y="200958"/>
                <a:ext cx="577333" cy="57574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5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94" name="直接箭头连接符 93"/>
            <p:cNvCxnSpPr/>
            <p:nvPr/>
          </p:nvCxnSpPr>
          <p:spPr>
            <a:xfrm flipH="1">
              <a:off x="5448236" y="4159098"/>
              <a:ext cx="25218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7" name="图片 9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456" y="5452290"/>
            <a:ext cx="1188550" cy="1147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文本占位符 3"/>
          <p:cNvSpPr txBox="1"/>
          <p:nvPr/>
        </p:nvSpPr>
        <p:spPr>
          <a:xfrm>
            <a:off x="754349" y="1714822"/>
            <a:ext cx="6259302" cy="2721989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Consolas" panose="020B0609020204030204" pitchFamily="49" charset="0"/>
              </a:rPr>
              <a:t>column == 3 </a:t>
            </a:r>
            <a:r>
              <a:rPr lang="zh-CN" altLang="en-US" dirty="0">
                <a:latin typeface="Consolas" panose="020B0609020204030204" pitchFamily="49" charset="0"/>
              </a:rPr>
              <a:t>不允许左移动</a:t>
            </a:r>
            <a:endParaRPr lang="en-US" altLang="zh-CN" dirty="0">
              <a:latin typeface="Consolas" panose="020B0609020204030204" pitchFamily="49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row == 3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不允许上移动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dirty="0">
                <a:latin typeface="Consolas" panose="020B0609020204030204" pitchFamily="49" charset="0"/>
              </a:rPr>
              <a:t>column == 0 </a:t>
            </a:r>
            <a:r>
              <a:rPr lang="zh-CN" altLang="en-US" dirty="0">
                <a:latin typeface="Consolas" panose="020B0609020204030204" pitchFamily="49" charset="0"/>
              </a:rPr>
              <a:t>不允许右移动</a:t>
            </a:r>
            <a:endParaRPr lang="en-US" altLang="zh-CN" dirty="0">
              <a:latin typeface="Consolas" panose="020B0609020204030204" pitchFamily="49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row == 0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</a:rPr>
              <a:t>不允许下移动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79" name="图片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460" y="5315246"/>
            <a:ext cx="908051" cy="91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881163" y="878249"/>
            <a:ext cx="5973761" cy="425640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绘制界面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打乱石头方块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移动业务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rgbClr val="C00000"/>
                </a:solidFill>
              </a:rPr>
              <a:t>游戏判定胜利</a:t>
            </a:r>
            <a:endParaRPr kumimoji="1" lang="en-US" altLang="zh-CN" dirty="0">
              <a:solidFill>
                <a:srgbClr val="C00000"/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统计步数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重新游戏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7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29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84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2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26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6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26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6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453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6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898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6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6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6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6"/>
          <p:cNvGrpSpPr/>
          <p:nvPr/>
        </p:nvGrpSpPr>
        <p:grpSpPr bwMode="auto">
          <a:xfrm>
            <a:off x="10028768" y="2552701"/>
            <a:ext cx="867833" cy="3528484"/>
            <a:chOff x="7521303" y="1914154"/>
            <a:chExt cx="651097" cy="2647223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7524479" y="1914154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7524479" y="4561377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>
              <a:off x="7711868" y="3398949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/>
            <p:nvPr/>
          </p:nvCxnSpPr>
          <p:spPr>
            <a:xfrm flipV="1">
              <a:off x="7711868" y="1914154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4"/>
            <p:cNvSpPr txBox="1"/>
            <p:nvPr/>
          </p:nvSpPr>
          <p:spPr>
            <a:xfrm>
              <a:off x="7521303" y="3062290"/>
              <a:ext cx="651097" cy="289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595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35" name="组合 32"/>
          <p:cNvGrpSpPr/>
          <p:nvPr/>
        </p:nvGrpSpPr>
        <p:grpSpPr bwMode="auto">
          <a:xfrm>
            <a:off x="6862234" y="6081178"/>
            <a:ext cx="3170767" cy="480482"/>
            <a:chOff x="5146943" y="4561376"/>
            <a:chExt cx="2377385" cy="360001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7524328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146943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4"/>
            <p:cNvSpPr txBox="1"/>
            <p:nvPr/>
          </p:nvSpPr>
          <p:spPr>
            <a:xfrm>
              <a:off x="6026163" y="4574063"/>
              <a:ext cx="680840" cy="288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514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39" name="直接箭头连接符 38"/>
            <p:cNvCxnSpPr/>
            <p:nvPr/>
          </p:nvCxnSpPr>
          <p:spPr>
            <a:xfrm flipV="1">
              <a:off x="6624477" y="4751685"/>
              <a:ext cx="89985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/>
            <p:nvPr/>
          </p:nvCxnSpPr>
          <p:spPr>
            <a:xfrm flipH="1" flipV="1">
              <a:off x="5150117" y="4751685"/>
              <a:ext cx="89985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1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" name="组合 41"/>
          <p:cNvGrpSpPr/>
          <p:nvPr/>
        </p:nvGrpSpPr>
        <p:grpSpPr bwMode="auto">
          <a:xfrm>
            <a:off x="6383867" y="2971800"/>
            <a:ext cx="770467" cy="2982384"/>
            <a:chOff x="7175426" y="1914154"/>
            <a:chExt cx="867372" cy="2647223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7523328" y="1914154"/>
              <a:ext cx="362199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7523328" y="4561377"/>
              <a:ext cx="362199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/>
            <p:nvPr/>
          </p:nvCxnSpPr>
          <p:spPr>
            <a:xfrm>
              <a:off x="7711577" y="3398402"/>
              <a:ext cx="0" cy="116297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V="1">
              <a:off x="7711577" y="1914154"/>
              <a:ext cx="0" cy="116109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"/>
            <p:cNvSpPr txBox="1">
              <a:spLocks noChangeArrowheads="1"/>
            </p:cNvSpPr>
            <p:nvPr/>
          </p:nvSpPr>
          <p:spPr bwMode="auto">
            <a:xfrm>
              <a:off x="7175426" y="3061633"/>
              <a:ext cx="867372" cy="28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484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 bwMode="auto">
          <a:xfrm>
            <a:off x="7016751" y="2609847"/>
            <a:ext cx="2857500" cy="349249"/>
            <a:chOff x="5146943" y="4481877"/>
            <a:chExt cx="2377385" cy="43950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7524328" y="4561786"/>
              <a:ext cx="0" cy="35959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5146943" y="4561786"/>
              <a:ext cx="0" cy="35959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4"/>
            <p:cNvSpPr txBox="1">
              <a:spLocks noChangeArrowheads="1"/>
            </p:cNvSpPr>
            <p:nvPr/>
          </p:nvSpPr>
          <p:spPr bwMode="auto">
            <a:xfrm>
              <a:off x="6026449" y="4481877"/>
              <a:ext cx="681053" cy="39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450 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52" name="直接箭头连接符 51"/>
            <p:cNvCxnSpPr/>
            <p:nvPr/>
          </p:nvCxnSpPr>
          <p:spPr>
            <a:xfrm flipV="1">
              <a:off x="6624443" y="4753568"/>
              <a:ext cx="89988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 flipH="1" flipV="1">
              <a:off x="5150465" y="4753568"/>
              <a:ext cx="89988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4"/>
          <p:cNvSpPr txBox="1">
            <a:spLocks noChangeArrowheads="1"/>
          </p:cNvSpPr>
          <p:nvPr/>
        </p:nvSpPr>
        <p:spPr bwMode="auto">
          <a:xfrm>
            <a:off x="5990167" y="2315634"/>
            <a:ext cx="819151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(26,30)</a:t>
            </a:r>
            <a:endParaRPr lang="zh-CN" altLang="en-US" sz="800" b="1">
              <a:solidFill>
                <a:srgbClr val="FF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55" name="直接箭头连接符 54"/>
          <p:cNvCxnSpPr/>
          <p:nvPr/>
        </p:nvCxnSpPr>
        <p:spPr>
          <a:xfrm>
            <a:off x="6400800" y="2643718"/>
            <a:ext cx="611717" cy="3153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0900" y="909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90900" y="909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19753E-6 L 0.42274 4.19753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11" name="图片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35" y="1788693"/>
            <a:ext cx="3638549" cy="427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4"/>
          <p:cNvSpPr txBox="1"/>
          <p:nvPr/>
        </p:nvSpPr>
        <p:spPr>
          <a:xfrm>
            <a:off x="5115918" y="1949559"/>
            <a:ext cx="6040967" cy="23040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1.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定义新的二维数组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存储游戏胜利的数据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	1,2,3,4,5……15,0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2.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使用现有数组中的元素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和胜利数组中元素逐个进行比对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全部相同显示胜利图片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建议定义为一个方法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例如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victory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3.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因为每一次移动后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都需要调用绘制界面的方法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所以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应该在该方法中判断是否胜利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551" y="3647126"/>
            <a:ext cx="16891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 bwMode="auto">
          <a:xfrm>
            <a:off x="1365185" y="3687344"/>
            <a:ext cx="768351" cy="495300"/>
            <a:chOff x="7353661" y="1914154"/>
            <a:chExt cx="867372" cy="2647223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523313" y="1914154"/>
              <a:ext cx="360807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523313" y="4561377"/>
              <a:ext cx="360807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/>
            <p:nvPr/>
          </p:nvCxnSpPr>
          <p:spPr>
            <a:xfrm>
              <a:off x="7712079" y="3769473"/>
              <a:ext cx="0" cy="76927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 flipV="1">
              <a:off x="7712079" y="1914154"/>
              <a:ext cx="0" cy="76927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4"/>
            <p:cNvSpPr txBox="1">
              <a:spLocks noChangeArrowheads="1"/>
            </p:cNvSpPr>
            <p:nvPr/>
          </p:nvSpPr>
          <p:spPr bwMode="auto">
            <a:xfrm>
              <a:off x="7353661" y="2304038"/>
              <a:ext cx="867372" cy="1687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88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1843551" y="3335973"/>
            <a:ext cx="1689100" cy="349249"/>
            <a:chOff x="5146943" y="4481877"/>
            <a:chExt cx="2377385" cy="439713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7524328" y="4561825"/>
              <a:ext cx="0" cy="359765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5146943" y="4561825"/>
              <a:ext cx="0" cy="359765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4"/>
            <p:cNvSpPr txBox="1">
              <a:spLocks noChangeArrowheads="1"/>
            </p:cNvSpPr>
            <p:nvPr/>
          </p:nvSpPr>
          <p:spPr bwMode="auto">
            <a:xfrm>
              <a:off x="5834528" y="4481877"/>
              <a:ext cx="1044106" cy="397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266 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6705055" y="4751034"/>
              <a:ext cx="8103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H="1">
              <a:off x="5149923" y="4751034"/>
              <a:ext cx="8103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499469" y="3029060"/>
            <a:ext cx="1322916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(124,230)</a:t>
            </a:r>
            <a:endParaRPr lang="zh-CN" altLang="en-US" sz="800" b="1">
              <a:solidFill>
                <a:srgbClr val="FF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1221252" y="3357144"/>
            <a:ext cx="613833" cy="3175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Bug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解决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31" name="图片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35" y="1788693"/>
            <a:ext cx="3638549" cy="427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4"/>
          <p:cNvSpPr txBox="1"/>
          <p:nvPr/>
        </p:nvSpPr>
        <p:spPr>
          <a:xfrm>
            <a:off x="5115918" y="1949559"/>
            <a:ext cx="6040967" cy="13503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注意：胜利界面出现后，游戏将进入不可移动的状态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在移动的方法中，再次调用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victory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方法，如果为胜利状态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通过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return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结束方法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551" y="3647126"/>
            <a:ext cx="16891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881163" y="878249"/>
            <a:ext cx="5973761" cy="425640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绘制界面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打乱石头方块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移动业务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游戏判定胜利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rgbClr val="AD2B26"/>
                </a:solidFill>
              </a:rPr>
              <a:t>统计步数</a:t>
            </a:r>
            <a:endParaRPr kumimoji="1" lang="en-US" altLang="zh-CN" dirty="0">
              <a:solidFill>
                <a:srgbClr val="AD2B26"/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重新游戏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5153626" y="2204082"/>
            <a:ext cx="6040967" cy="10306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添加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添加统计变量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count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每次上下左右移动，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count ++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153626" y="3747133"/>
            <a:ext cx="4993217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setBounds(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 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20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 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 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20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endParaRPr lang="zh-CN" altLang="zh-CN" sz="2135" dirty="0">
              <a:latin typeface="Consolas" panose="020B0609020204030204" pitchFamily="49" charset="0"/>
            </a:endParaRPr>
          </a:p>
          <a:p>
            <a:pPr>
              <a:defRPr/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思源黑体 CN Normal" panose="020B04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880" y="1710989"/>
            <a:ext cx="3908678" cy="4595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881163" y="878249"/>
            <a:ext cx="5973761" cy="4256405"/>
          </a:xfrm>
        </p:spPr>
        <p:txBody>
          <a:bodyPr/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绘制界面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打乱石头方块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移动业务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游戏判定胜利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统计步数</a:t>
            </a:r>
            <a:endParaRPr kumimoji="1"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zh-CN" altLang="en-US" dirty="0">
                <a:solidFill>
                  <a:srgbClr val="AD2B26"/>
                </a:solidFill>
              </a:rPr>
              <a:t>重新游戏</a:t>
            </a:r>
            <a:endParaRPr kumimoji="1" lang="en-US" altLang="zh-CN" dirty="0">
              <a:solidFill>
                <a:srgbClr val="AD2B26"/>
              </a:solidFill>
            </a:endParaRPr>
          </a:p>
        </p:txBody>
      </p:sp>
    </p:spTree>
  </p:cSld>
  <p:clrMapOvr>
    <a:masterClrMapping/>
  </p:clrMapOvr>
  <p:transition spd="med">
    <p:pull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AD2B26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AD2B26"/>
              </a:solidFill>
              <a:latin typeface="Consolas" panose="020B0609020204030204" pitchFamily="49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0880" y="1717040"/>
            <a:ext cx="4234585" cy="4978682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5256951" y="1368425"/>
            <a:ext cx="6040967" cy="23533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创建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JButton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按钮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取消默认布局</a:t>
            </a:r>
            <a:b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</a:b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setLayout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(null);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取消焦点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btn. btn.setFocusable(false)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setBounds(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3</a:t>
            </a:r>
            <a:r>
              <a: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</a:rPr>
              <a:t>50, 20, 100, 20);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绑定动作监听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ActionListenter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endParaRPr lang="zh-CN" altLang="zh-CN" sz="2135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5256952" y="3623316"/>
            <a:ext cx="6040967" cy="11646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步数归零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marL="342900" indent="-342900">
              <a:lnSpc>
                <a:spcPct val="150000"/>
              </a:lnSpc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重新调用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initData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方法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marL="342900" indent="-342900">
              <a:lnSpc>
                <a:spcPct val="150000"/>
              </a:lnSpc>
              <a:buAutoNum type="arabicPeriod"/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重新调用</a:t>
            </a:r>
            <a:r>
              <a:rPr lang="en-US" altLang="zh-CN" sz="16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paintView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方法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7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29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84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2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26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6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26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6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453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26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898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6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6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6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6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7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组合 26"/>
          <p:cNvGrpSpPr/>
          <p:nvPr/>
        </p:nvGrpSpPr>
        <p:grpSpPr bwMode="auto">
          <a:xfrm>
            <a:off x="10028768" y="2552701"/>
            <a:ext cx="867833" cy="3528484"/>
            <a:chOff x="7521303" y="1914154"/>
            <a:chExt cx="651097" cy="2647223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524479" y="1914154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7524479" y="4561377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>
              <a:off x="7711868" y="3398949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V="1">
              <a:off x="7711868" y="1914154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4"/>
            <p:cNvSpPr txBox="1"/>
            <p:nvPr/>
          </p:nvSpPr>
          <p:spPr>
            <a:xfrm>
              <a:off x="7521303" y="3062290"/>
              <a:ext cx="651097" cy="289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595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6862234" y="6081178"/>
            <a:ext cx="3170767" cy="480482"/>
            <a:chOff x="5146943" y="4561376"/>
            <a:chExt cx="2377385" cy="360001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7524328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5146943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4"/>
            <p:cNvSpPr txBox="1"/>
            <p:nvPr/>
          </p:nvSpPr>
          <p:spPr>
            <a:xfrm>
              <a:off x="6026163" y="4574063"/>
              <a:ext cx="680840" cy="288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514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37" name="直接箭头连接符 36"/>
            <p:cNvCxnSpPr/>
            <p:nvPr/>
          </p:nvCxnSpPr>
          <p:spPr>
            <a:xfrm flipV="1">
              <a:off x="6624477" y="4751685"/>
              <a:ext cx="89985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箭头连接符 37"/>
            <p:cNvCxnSpPr/>
            <p:nvPr/>
          </p:nvCxnSpPr>
          <p:spPr>
            <a:xfrm flipH="1" flipV="1">
              <a:off x="5150117" y="4751685"/>
              <a:ext cx="89985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图片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1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" name="组合 42"/>
          <p:cNvGrpSpPr/>
          <p:nvPr/>
        </p:nvGrpSpPr>
        <p:grpSpPr bwMode="auto">
          <a:xfrm>
            <a:off x="6383867" y="2971800"/>
            <a:ext cx="770467" cy="2982384"/>
            <a:chOff x="7175426" y="1914154"/>
            <a:chExt cx="867372" cy="2647223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7523328" y="1914154"/>
              <a:ext cx="362199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523328" y="4561377"/>
              <a:ext cx="362199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>
              <a:off x="7711577" y="3398402"/>
              <a:ext cx="0" cy="116297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 flipV="1">
              <a:off x="7711577" y="1914154"/>
              <a:ext cx="0" cy="116109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"/>
            <p:cNvSpPr txBox="1">
              <a:spLocks noChangeArrowheads="1"/>
            </p:cNvSpPr>
            <p:nvPr/>
          </p:nvSpPr>
          <p:spPr bwMode="auto">
            <a:xfrm>
              <a:off x="7175426" y="3061633"/>
              <a:ext cx="867372" cy="28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484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46" name="组合 48"/>
          <p:cNvGrpSpPr/>
          <p:nvPr/>
        </p:nvGrpSpPr>
        <p:grpSpPr bwMode="auto">
          <a:xfrm>
            <a:off x="7016751" y="2609847"/>
            <a:ext cx="2857500" cy="349249"/>
            <a:chOff x="5146943" y="4481877"/>
            <a:chExt cx="2377385" cy="43950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7524328" y="4561786"/>
              <a:ext cx="0" cy="35959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5146943" y="4561786"/>
              <a:ext cx="0" cy="35959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"/>
            <p:cNvSpPr txBox="1">
              <a:spLocks noChangeArrowheads="1"/>
            </p:cNvSpPr>
            <p:nvPr/>
          </p:nvSpPr>
          <p:spPr bwMode="auto">
            <a:xfrm>
              <a:off x="6026449" y="4481877"/>
              <a:ext cx="681053" cy="39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450 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50" name="直接箭头连接符 49"/>
            <p:cNvCxnSpPr/>
            <p:nvPr/>
          </p:nvCxnSpPr>
          <p:spPr>
            <a:xfrm flipV="1">
              <a:off x="6624443" y="4753568"/>
              <a:ext cx="89988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箭头连接符 50"/>
            <p:cNvCxnSpPr/>
            <p:nvPr/>
          </p:nvCxnSpPr>
          <p:spPr>
            <a:xfrm flipH="1" flipV="1">
              <a:off x="5150465" y="4753568"/>
              <a:ext cx="89988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图片 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267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4" name="组合 53"/>
          <p:cNvGrpSpPr/>
          <p:nvPr/>
        </p:nvGrpSpPr>
        <p:grpSpPr bwMode="auto">
          <a:xfrm>
            <a:off x="8303685" y="3909485"/>
            <a:ext cx="433916" cy="618067"/>
            <a:chOff x="7345430" y="1914154"/>
            <a:chExt cx="736040" cy="2647223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7524952" y="1914154"/>
              <a:ext cx="359044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7524952" y="4561377"/>
              <a:ext cx="359044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箭头连接符 56"/>
            <p:cNvCxnSpPr/>
            <p:nvPr/>
          </p:nvCxnSpPr>
          <p:spPr>
            <a:xfrm>
              <a:off x="7711655" y="3527872"/>
              <a:ext cx="0" cy="10244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/>
            <p:nvPr/>
          </p:nvCxnSpPr>
          <p:spPr>
            <a:xfrm flipV="1">
              <a:off x="7711655" y="1914154"/>
              <a:ext cx="0" cy="10244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4"/>
            <p:cNvSpPr txBox="1">
              <a:spLocks noChangeArrowheads="1"/>
            </p:cNvSpPr>
            <p:nvPr/>
          </p:nvSpPr>
          <p:spPr bwMode="auto">
            <a:xfrm>
              <a:off x="7345430" y="2565112"/>
              <a:ext cx="736040" cy="1112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100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 bwMode="auto">
          <a:xfrm>
            <a:off x="7806267" y="4504267"/>
            <a:ext cx="603251" cy="268817"/>
            <a:chOff x="5146943" y="4537562"/>
            <a:chExt cx="2377385" cy="383815"/>
          </a:xfrm>
        </p:grpSpPr>
        <p:cxnSp>
          <p:nvCxnSpPr>
            <p:cNvPr id="61" name="直接连接符 60"/>
            <p:cNvCxnSpPr/>
            <p:nvPr/>
          </p:nvCxnSpPr>
          <p:spPr>
            <a:xfrm>
              <a:off x="7524328" y="4561739"/>
              <a:ext cx="0" cy="359638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5146943" y="4561739"/>
              <a:ext cx="0" cy="359638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4"/>
            <p:cNvSpPr txBox="1">
              <a:spLocks noChangeArrowheads="1"/>
            </p:cNvSpPr>
            <p:nvPr/>
          </p:nvSpPr>
          <p:spPr bwMode="auto">
            <a:xfrm>
              <a:off x="5536053" y="4537562"/>
              <a:ext cx="1838448" cy="370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100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64" name="直接箭头连接符 63"/>
            <p:cNvCxnSpPr/>
            <p:nvPr/>
          </p:nvCxnSpPr>
          <p:spPr>
            <a:xfrm flipV="1">
              <a:off x="6756892" y="4752136"/>
              <a:ext cx="759091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箭头连接符 64"/>
            <p:cNvCxnSpPr/>
            <p:nvPr/>
          </p:nvCxnSpPr>
          <p:spPr>
            <a:xfrm flipH="1" flipV="1">
              <a:off x="5146943" y="4752136"/>
              <a:ext cx="75909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4"/>
          <p:cNvSpPr txBox="1">
            <a:spLocks noChangeArrowheads="1"/>
          </p:cNvSpPr>
          <p:nvPr/>
        </p:nvSpPr>
        <p:spPr bwMode="auto">
          <a:xfrm>
            <a:off x="5990167" y="2315634"/>
            <a:ext cx="819151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(26,30)</a:t>
            </a:r>
            <a:endParaRPr lang="zh-CN" altLang="en-US" sz="800" b="1">
              <a:solidFill>
                <a:srgbClr val="FF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67" name="直接箭头连接符 66"/>
          <p:cNvCxnSpPr/>
          <p:nvPr/>
        </p:nvCxnSpPr>
        <p:spPr>
          <a:xfrm>
            <a:off x="6400800" y="2643718"/>
            <a:ext cx="611717" cy="3153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90900" y="909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90900" y="909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82716E-6 L 0.42274 3.82716E-6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思路分析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pic>
        <p:nvPicPr>
          <p:cNvPr id="7" name="图片 2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29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684" y="2347384"/>
            <a:ext cx="3175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434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2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5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5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2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6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26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6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26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453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6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898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26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6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6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6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7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951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组合 26"/>
          <p:cNvGrpSpPr/>
          <p:nvPr/>
        </p:nvGrpSpPr>
        <p:grpSpPr bwMode="auto">
          <a:xfrm>
            <a:off x="10028768" y="2552701"/>
            <a:ext cx="867833" cy="3528484"/>
            <a:chOff x="7521303" y="1914154"/>
            <a:chExt cx="651097" cy="2647223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7524479" y="1914154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524479" y="4561377"/>
              <a:ext cx="360486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>
              <a:off x="7711868" y="3398949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V="1">
              <a:off x="7711868" y="1914154"/>
              <a:ext cx="0" cy="116242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4"/>
            <p:cNvSpPr txBox="1"/>
            <p:nvPr/>
          </p:nvSpPr>
          <p:spPr>
            <a:xfrm>
              <a:off x="7521303" y="3062290"/>
              <a:ext cx="651097" cy="2890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595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34" name="组合 32"/>
          <p:cNvGrpSpPr/>
          <p:nvPr/>
        </p:nvGrpSpPr>
        <p:grpSpPr bwMode="auto">
          <a:xfrm>
            <a:off x="6862234" y="6081178"/>
            <a:ext cx="3170767" cy="480482"/>
            <a:chOff x="5146943" y="4561376"/>
            <a:chExt cx="2377385" cy="360001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7524328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5146943" y="4561376"/>
              <a:ext cx="0" cy="36000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4"/>
            <p:cNvSpPr txBox="1"/>
            <p:nvPr/>
          </p:nvSpPr>
          <p:spPr>
            <a:xfrm>
              <a:off x="6026163" y="4574063"/>
              <a:ext cx="680840" cy="288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en-US" altLang="zh-CN" sz="1400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514 </a:t>
              </a:r>
              <a:r>
                <a:rPr lang="zh-CN" altLang="en-US" sz="1065" b="1" dirty="0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1065" b="1" dirty="0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38" name="直接箭头连接符 37"/>
            <p:cNvCxnSpPr/>
            <p:nvPr/>
          </p:nvCxnSpPr>
          <p:spPr>
            <a:xfrm flipV="1">
              <a:off x="6624477" y="4751685"/>
              <a:ext cx="899851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 flipV="1">
              <a:off x="5150117" y="4751685"/>
              <a:ext cx="89985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图片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1" y="2880784"/>
            <a:ext cx="28575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" name="组合 42"/>
          <p:cNvGrpSpPr/>
          <p:nvPr/>
        </p:nvGrpSpPr>
        <p:grpSpPr bwMode="auto">
          <a:xfrm>
            <a:off x="6383867" y="2971800"/>
            <a:ext cx="770467" cy="2982384"/>
            <a:chOff x="7175426" y="1914154"/>
            <a:chExt cx="867372" cy="2647223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7523328" y="1914154"/>
              <a:ext cx="362199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7523328" y="4561377"/>
              <a:ext cx="362199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>
              <a:off x="7711577" y="3398402"/>
              <a:ext cx="0" cy="116297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箭头连接符 44"/>
            <p:cNvCxnSpPr/>
            <p:nvPr/>
          </p:nvCxnSpPr>
          <p:spPr>
            <a:xfrm flipV="1">
              <a:off x="7711577" y="1914154"/>
              <a:ext cx="0" cy="116109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"/>
            <p:cNvSpPr txBox="1">
              <a:spLocks noChangeArrowheads="1"/>
            </p:cNvSpPr>
            <p:nvPr/>
          </p:nvSpPr>
          <p:spPr bwMode="auto">
            <a:xfrm>
              <a:off x="7175426" y="3061633"/>
              <a:ext cx="867372" cy="280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484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47" name="组合 48"/>
          <p:cNvGrpSpPr/>
          <p:nvPr/>
        </p:nvGrpSpPr>
        <p:grpSpPr bwMode="auto">
          <a:xfrm>
            <a:off x="7016751" y="2609847"/>
            <a:ext cx="2857500" cy="349249"/>
            <a:chOff x="5146943" y="4481877"/>
            <a:chExt cx="2377385" cy="439500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7524328" y="4561786"/>
              <a:ext cx="0" cy="35959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5146943" y="4561786"/>
              <a:ext cx="0" cy="359591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"/>
            <p:cNvSpPr txBox="1">
              <a:spLocks noChangeArrowheads="1"/>
            </p:cNvSpPr>
            <p:nvPr/>
          </p:nvSpPr>
          <p:spPr bwMode="auto">
            <a:xfrm>
              <a:off x="6026449" y="4481877"/>
              <a:ext cx="681053" cy="39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065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450 </a:t>
              </a:r>
              <a:r>
                <a:rPr lang="zh-CN" altLang="en-US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像素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51" name="直接箭头连接符 50"/>
            <p:cNvCxnSpPr/>
            <p:nvPr/>
          </p:nvCxnSpPr>
          <p:spPr>
            <a:xfrm flipV="1">
              <a:off x="6624443" y="4753568"/>
              <a:ext cx="899885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箭头连接符 51"/>
            <p:cNvCxnSpPr/>
            <p:nvPr/>
          </p:nvCxnSpPr>
          <p:spPr>
            <a:xfrm flipH="1" flipV="1">
              <a:off x="5150465" y="4753568"/>
              <a:ext cx="899884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图片 5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267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267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267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7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267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" name="组合 58"/>
          <p:cNvGrpSpPr/>
          <p:nvPr/>
        </p:nvGrpSpPr>
        <p:grpSpPr bwMode="auto">
          <a:xfrm>
            <a:off x="8303685" y="3909485"/>
            <a:ext cx="433916" cy="618067"/>
            <a:chOff x="7345430" y="1914154"/>
            <a:chExt cx="736040" cy="2647223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7524952" y="1914154"/>
              <a:ext cx="359044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7524952" y="4561377"/>
              <a:ext cx="359044" cy="0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箭头连接符 60"/>
            <p:cNvCxnSpPr/>
            <p:nvPr/>
          </p:nvCxnSpPr>
          <p:spPr>
            <a:xfrm>
              <a:off x="7711655" y="3527872"/>
              <a:ext cx="0" cy="10244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箭头连接符 61"/>
            <p:cNvCxnSpPr/>
            <p:nvPr/>
          </p:nvCxnSpPr>
          <p:spPr>
            <a:xfrm flipV="1">
              <a:off x="7711655" y="1914154"/>
              <a:ext cx="0" cy="10244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4"/>
            <p:cNvSpPr txBox="1">
              <a:spLocks noChangeArrowheads="1"/>
            </p:cNvSpPr>
            <p:nvPr/>
          </p:nvSpPr>
          <p:spPr bwMode="auto">
            <a:xfrm>
              <a:off x="7345430" y="2565112"/>
              <a:ext cx="736040" cy="1112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100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64" name="组合 64"/>
          <p:cNvGrpSpPr/>
          <p:nvPr/>
        </p:nvGrpSpPr>
        <p:grpSpPr bwMode="auto">
          <a:xfrm>
            <a:off x="7806267" y="4504267"/>
            <a:ext cx="603251" cy="268817"/>
            <a:chOff x="5146943" y="4537562"/>
            <a:chExt cx="2377385" cy="383815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7524328" y="4561739"/>
              <a:ext cx="0" cy="359638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5146943" y="4561739"/>
              <a:ext cx="0" cy="359638"/>
            </a:xfrm>
            <a:prstGeom prst="line">
              <a:avLst/>
            </a:prstGeom>
            <a:ln w="127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4"/>
            <p:cNvSpPr txBox="1">
              <a:spLocks noChangeArrowheads="1"/>
            </p:cNvSpPr>
            <p:nvPr/>
          </p:nvSpPr>
          <p:spPr bwMode="auto">
            <a:xfrm>
              <a:off x="5536053" y="4537562"/>
              <a:ext cx="1838448" cy="370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800" b="1">
                  <a:solidFill>
                    <a:srgbClr val="FF0000"/>
                  </a:solidFill>
                  <a:latin typeface="Consolas" panose="020B0609020204030204" pitchFamily="49" charset="0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100</a:t>
              </a:r>
              <a:endParaRPr lang="zh-CN" altLang="en-US" sz="800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68" name="直接箭头连接符 67"/>
            <p:cNvCxnSpPr/>
            <p:nvPr/>
          </p:nvCxnSpPr>
          <p:spPr>
            <a:xfrm flipV="1">
              <a:off x="6756892" y="4752136"/>
              <a:ext cx="759091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箭头连接符 68"/>
            <p:cNvCxnSpPr/>
            <p:nvPr/>
          </p:nvCxnSpPr>
          <p:spPr>
            <a:xfrm flipH="1" flipV="1">
              <a:off x="5146943" y="4752136"/>
              <a:ext cx="75909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0" name="图片 6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267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图片 7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7" y="4531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7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图片 7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267" y="389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图片 7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67" y="453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67" y="3898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67" y="32639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267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267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267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267" y="5166784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4"/>
          <p:cNvSpPr txBox="1">
            <a:spLocks noChangeArrowheads="1"/>
          </p:cNvSpPr>
          <p:nvPr/>
        </p:nvSpPr>
        <p:spPr bwMode="auto">
          <a:xfrm>
            <a:off x="5990167" y="2315634"/>
            <a:ext cx="819151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FF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(26,30)</a:t>
            </a:r>
            <a:endParaRPr lang="zh-CN" altLang="en-US" sz="800" b="1">
              <a:solidFill>
                <a:srgbClr val="FF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82" name="直接箭头连接符 81"/>
          <p:cNvCxnSpPr/>
          <p:nvPr/>
        </p:nvCxnSpPr>
        <p:spPr>
          <a:xfrm>
            <a:off x="6400800" y="2643718"/>
            <a:ext cx="611717" cy="3153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箭头连接符 82"/>
          <p:cNvCxnSpPr/>
          <p:nvPr/>
        </p:nvCxnSpPr>
        <p:spPr>
          <a:xfrm flipV="1">
            <a:off x="6159501" y="3335867"/>
            <a:ext cx="971551" cy="4487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4"/>
          <p:cNvSpPr txBox="1">
            <a:spLocks noChangeArrowheads="1"/>
          </p:cNvSpPr>
          <p:nvPr/>
        </p:nvSpPr>
        <p:spPr bwMode="auto">
          <a:xfrm>
            <a:off x="5505451" y="3649134"/>
            <a:ext cx="819149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00B05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(50,90)</a:t>
            </a:r>
            <a:endParaRPr lang="zh-CN" altLang="en-US" sz="800" b="1">
              <a:solidFill>
                <a:srgbClr val="00B05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85" name="直接箭头连接符 84"/>
          <p:cNvCxnSpPr/>
          <p:nvPr/>
        </p:nvCxnSpPr>
        <p:spPr>
          <a:xfrm flipV="1">
            <a:off x="6170084" y="3966634"/>
            <a:ext cx="971549" cy="4487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4"/>
          <p:cNvSpPr txBox="1">
            <a:spLocks noChangeArrowheads="1"/>
          </p:cNvSpPr>
          <p:nvPr/>
        </p:nvSpPr>
        <p:spPr bwMode="auto">
          <a:xfrm>
            <a:off x="5505451" y="4290485"/>
            <a:ext cx="819149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00B05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(50,190)</a:t>
            </a:r>
            <a:endParaRPr lang="zh-CN" altLang="en-US" sz="800" b="1">
              <a:solidFill>
                <a:srgbClr val="00B05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87" name="直接箭头连接符 86"/>
          <p:cNvCxnSpPr/>
          <p:nvPr/>
        </p:nvCxnSpPr>
        <p:spPr>
          <a:xfrm flipV="1">
            <a:off x="6180667" y="4622800"/>
            <a:ext cx="971551" cy="4487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4"/>
          <p:cNvSpPr txBox="1">
            <a:spLocks noChangeArrowheads="1"/>
          </p:cNvSpPr>
          <p:nvPr/>
        </p:nvSpPr>
        <p:spPr bwMode="auto">
          <a:xfrm>
            <a:off x="5492751" y="4936068"/>
            <a:ext cx="819149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00B05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(50,290)</a:t>
            </a:r>
            <a:endParaRPr lang="zh-CN" altLang="en-US" sz="800" b="1">
              <a:solidFill>
                <a:srgbClr val="00B05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89" name="直接箭头连接符 88"/>
          <p:cNvCxnSpPr/>
          <p:nvPr/>
        </p:nvCxnSpPr>
        <p:spPr>
          <a:xfrm flipV="1">
            <a:off x="6193367" y="5287434"/>
            <a:ext cx="971551" cy="44873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4"/>
          <p:cNvSpPr txBox="1">
            <a:spLocks noChangeArrowheads="1"/>
          </p:cNvSpPr>
          <p:nvPr/>
        </p:nvSpPr>
        <p:spPr bwMode="auto">
          <a:xfrm>
            <a:off x="5505451" y="5598585"/>
            <a:ext cx="819149" cy="31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065" b="1">
                <a:solidFill>
                  <a:srgbClr val="00B05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(50,390)</a:t>
            </a:r>
            <a:endParaRPr lang="zh-CN" altLang="en-US" sz="800" b="1">
              <a:solidFill>
                <a:srgbClr val="00B05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6" grpId="0"/>
      <p:bldP spid="88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绘制界面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710880" y="1628350"/>
            <a:ext cx="7427127" cy="2246769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JFrame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 frame = new </a:t>
            </a: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JFrame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b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窗体大小</a:t>
            </a:r>
            <a:b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frame.setSize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(500,800);</a:t>
            </a:r>
            <a:b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关闭按钮 结束程序</a:t>
            </a:r>
            <a:b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frame.setDefaultCloseOperation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WindowConstants.EXIT_ON_CLOSE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b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设置标题</a:t>
            </a:r>
            <a:b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frame.setTitle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("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标题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");</a:t>
            </a:r>
            <a:endParaRPr lang="en-US" altLang="zh-CN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设置窗体可见</a:t>
            </a:r>
            <a:endParaRPr lang="en-US" altLang="zh-CN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frame.setVisible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(true);</a:t>
            </a:r>
            <a:endParaRPr lang="en-US" altLang="zh-CN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endParaRPr lang="zh-CN" alt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710879" y="4228331"/>
            <a:ext cx="7427127" cy="116955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居中显示</a:t>
            </a:r>
            <a:b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setLocationRelativeTo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(null);</a:t>
            </a:r>
            <a:b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// </a:t>
            </a:r>
            <a: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永远置于顶层</a:t>
            </a:r>
            <a:br>
              <a:rPr lang="zh-CN" alt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altLang="zh-CN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setAlwaysOnTop</a:t>
            </a:r>
            <a:r>
              <a:rPr lang="en-US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(true);</a:t>
            </a:r>
            <a:endParaRPr lang="en-US" altLang="zh-CN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endParaRPr lang="zh-CN" alt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  <a:endParaRPr kumimoji="1" lang="zh-CN" altLang="en-US" dirty="0"/>
          </a:p>
        </p:txBody>
      </p:sp>
      <p:sp>
        <p:nvSpPr>
          <p:cNvPr id="24" name="文本占位符 3"/>
          <p:cNvSpPr txBox="1"/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40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5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6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绘制石头</a:t>
            </a:r>
            <a:endParaRPr kumimoji="1" lang="zh-CN" altLang="en-US" dirty="0">
              <a:solidFill>
                <a:srgbClr val="C00000"/>
              </a:solidFill>
              <a:latin typeface="Consolas" panose="020B0609020204030204" pitchFamily="49" charset="0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710880" y="1628350"/>
            <a:ext cx="7427127" cy="738664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JLabel image1_1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JLabel(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ImageIcon(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en-US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...</a:t>
            </a:r>
            <a:r>
              <a:rPr lang="zh-CN" altLang="zh-CN" sz="1400" dirty="0">
                <a:solidFill>
                  <a:srgbClr val="067D17"/>
                </a:solidFill>
                <a:latin typeface="Consolas" panose="020B0609020204030204" pitchFamily="49" charset="0"/>
              </a:rPr>
              <a:t>"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.setBounds(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50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en-US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9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,</a:t>
            </a:r>
            <a:r>
              <a:rPr lang="zh-CN" altLang="zh-CN" sz="1400" dirty="0">
                <a:solidFill>
                  <a:srgbClr val="1750EB"/>
                </a:solidFill>
                <a:latin typeface="Consolas" panose="020B0609020204030204" pitchFamily="49" charset="0"/>
              </a:rPr>
              <a:t>100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.getContentPane().add(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</a:rPr>
              <a:t>image1_1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</a:rPr>
              <a:t>);</a:t>
            </a:r>
            <a:endParaRPr lang="zh-CN" alt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ags/tag1.xml><?xml version="1.0" encoding="utf-8"?>
<p:tagLst xmlns:p="http://schemas.openxmlformats.org/presentationml/2006/main">
  <p:tag name="commondata" val="eyJoZGlkIjoiZDcxMjBmMjhkNWNiYWYyZjUwNWM3ZDc2YzQxNTk3MGEifQ=="/>
</p:tagLst>
</file>

<file path=ppt/theme/theme1.xml><?xml version="1.0" encoding="utf-8"?>
<a:theme xmlns:a="http://schemas.openxmlformats.org/drawingml/2006/main" name="封面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目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1050" dirty="0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学习目标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1050" dirty="0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章节页版式（一级+二级标题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章节页版式（一级标题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正文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0" sz="1200" b="0" i="0" u="none" strike="noStrike" cap="none" normalizeH="0" baseline="0" dirty="0" smtClean="0">
            <a:ln>
              <a:noFill/>
            </a:ln>
            <a:solidFill>
              <a:srgbClr val="0033B3"/>
            </a:solidFill>
            <a:effectLst/>
            <a:latin typeface="Consolas" panose="020B0609020204030204" pitchFamily="49" charset="0"/>
            <a:ea typeface="JetBrains Mono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结束页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8665</Words>
  <Application>WPS 演示</Application>
  <PresentationFormat>自定义</PresentationFormat>
  <Paragraphs>1671</Paragraphs>
  <Slides>55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55</vt:i4>
      </vt:variant>
    </vt:vector>
  </HeadingPairs>
  <TitlesOfParts>
    <vt:vector size="87" baseType="lpstr">
      <vt:lpstr>Arial</vt:lpstr>
      <vt:lpstr>宋体</vt:lpstr>
      <vt:lpstr>Wingdings</vt:lpstr>
      <vt:lpstr>Calibri</vt:lpstr>
      <vt:lpstr>黑体</vt:lpstr>
      <vt:lpstr>Alibaba PuHuiTi B</vt:lpstr>
      <vt:lpstr>Alibaba PuHuiTi R</vt:lpstr>
      <vt:lpstr>Segoe UI</vt:lpstr>
      <vt:lpstr>微软雅黑</vt:lpstr>
      <vt:lpstr>Verdana</vt:lpstr>
      <vt:lpstr>阿里巴巴普惠体</vt:lpstr>
      <vt:lpstr>Consolas</vt:lpstr>
      <vt:lpstr>JetBrains Mono</vt:lpstr>
      <vt:lpstr>Segoe Print</vt:lpstr>
      <vt:lpstr>Alibaba PuHuiTi Medium</vt:lpstr>
      <vt:lpstr>Alibaba PuHuiTi M</vt:lpstr>
      <vt:lpstr>Segoe UI Light</vt:lpstr>
      <vt:lpstr>微软雅黑 Light</vt:lpstr>
      <vt:lpstr>杨任东竹石体-Bold</vt:lpstr>
      <vt:lpstr>Congenial</vt:lpstr>
      <vt:lpstr>Arial Unicode MS</vt:lpstr>
      <vt:lpstr>等线</vt:lpstr>
      <vt:lpstr>阿里巴巴普惠体 Heavy</vt:lpstr>
      <vt:lpstr>思源黑体 CN Bold</vt:lpstr>
      <vt:lpstr>思源黑体 CN Normal</vt:lpstr>
      <vt:lpstr>封面2</vt:lpstr>
      <vt:lpstr>目录</vt:lpstr>
      <vt:lpstr>学习目标</vt:lpstr>
      <vt:lpstr>章节页版式（一级+二级标题）</vt:lpstr>
      <vt:lpstr>章节页版式（一级标题）</vt:lpstr>
      <vt:lpstr>正文设计方案</vt:lpstr>
      <vt:lpstr>5_结束页设计方案</vt:lpstr>
      <vt:lpstr>PowerPoint 演示文稿</vt:lpstr>
      <vt:lpstr>PowerPoint 演示文稿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演示文稿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演示文稿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PowerPoint 演示文稿</vt:lpstr>
      <vt:lpstr> </vt:lpstr>
      <vt:lpstr> </vt:lpstr>
      <vt:lpstr>PowerPoint 演示文稿</vt:lpstr>
      <vt:lpstr> </vt:lpstr>
      <vt:lpstr>PowerPoint 演示文稿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8802</dc:creator>
  <cp:lastModifiedBy>admin</cp:lastModifiedBy>
  <cp:revision>1105</cp:revision>
  <dcterms:created xsi:type="dcterms:W3CDTF">2020-03-31T02:23:00Z</dcterms:created>
  <dcterms:modified xsi:type="dcterms:W3CDTF">2023-11-23T07:39:32Z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BC7D9DBAEB254F7BAD324EBED92C614D_12</vt:lpwstr>
  </property>
  <property fmtid="{D5CDD505-2E9C-101B-9397-08002B2CF9AE}" pid="3" name="KSOProductBuildVer">
    <vt:lpwstr>2052-12.1.0.15712</vt:lpwstr>
  </property>
</Properties>
</file>